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8.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9.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20.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2"/>
  </p:notesMasterIdLst>
  <p:sldIdLst>
    <p:sldId id="256" r:id="rId2"/>
    <p:sldId id="257" r:id="rId3"/>
    <p:sldId id="278" r:id="rId4"/>
    <p:sldId id="268" r:id="rId5"/>
    <p:sldId id="274" r:id="rId6"/>
    <p:sldId id="275" r:id="rId7"/>
    <p:sldId id="265" r:id="rId8"/>
    <p:sldId id="258" r:id="rId9"/>
    <p:sldId id="263" r:id="rId10"/>
    <p:sldId id="276" r:id="rId11"/>
    <p:sldId id="293" r:id="rId12"/>
    <p:sldId id="264" r:id="rId13"/>
    <p:sldId id="259" r:id="rId14"/>
    <p:sldId id="288" r:id="rId15"/>
    <p:sldId id="287" r:id="rId16"/>
    <p:sldId id="260" r:id="rId17"/>
    <p:sldId id="297" r:id="rId18"/>
    <p:sldId id="298" r:id="rId19"/>
    <p:sldId id="299" r:id="rId20"/>
    <p:sldId id="300" r:id="rId21"/>
    <p:sldId id="266" r:id="rId22"/>
    <p:sldId id="267" r:id="rId23"/>
    <p:sldId id="279" r:id="rId24"/>
    <p:sldId id="262" r:id="rId25"/>
    <p:sldId id="280" r:id="rId26"/>
    <p:sldId id="284" r:id="rId27"/>
    <p:sldId id="289" r:id="rId28"/>
    <p:sldId id="290" r:id="rId29"/>
    <p:sldId id="294" r:id="rId30"/>
    <p:sldId id="296" r:id="rId31"/>
  </p:sldIdLst>
  <p:sldSz cx="12192000" cy="6858000"/>
  <p:notesSz cx="6669088" cy="987266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83" userDrawn="1">
          <p15:clr>
            <a:srgbClr val="A4A3A4"/>
          </p15:clr>
        </p15:guide>
        <p15:guide id="2" pos="574"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Kathy Horne" initials="KH" lastIdx="7" clrIdx="0">
    <p:extLst/>
  </p:cmAuthor>
  <p:cmAuthor id="2" name="VIMPANI, Graham" initials="VG" lastIdx="5" clrIdx="1"/>
  <p:cmAuthor id="3" name="Rosemary Fitzgerald" initials="RF" lastIdx="3" clrIdx="2">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0AE94"/>
    <a:srgbClr val="A3F1A7"/>
    <a:srgbClr val="E6774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132" autoAdjust="0"/>
    <p:restoredTop sz="94664" autoAdjust="0"/>
  </p:normalViewPr>
  <p:slideViewPr>
    <p:cSldViewPr snapToGrid="0">
      <p:cViewPr varScale="1">
        <p:scale>
          <a:sx n="76" d="100"/>
          <a:sy n="76" d="100"/>
        </p:scale>
        <p:origin x="567" y="66"/>
      </p:cViewPr>
      <p:guideLst>
        <p:guide orient="horz" pos="2183"/>
        <p:guide pos="574"/>
      </p:guideLst>
    </p:cSldViewPr>
  </p:slideViewPr>
  <p:notesTextViewPr>
    <p:cViewPr>
      <p:scale>
        <a:sx n="1" d="1"/>
        <a:sy n="1" d="1"/>
      </p:scale>
      <p:origin x="0" y="0"/>
    </p:cViewPr>
  </p:notesTextViewPr>
  <p:notesViewPr>
    <p:cSldViewPr snapToGrid="0">
      <p:cViewPr>
        <p:scale>
          <a:sx n="136" d="100"/>
          <a:sy n="136" d="100"/>
        </p:scale>
        <p:origin x="2868" y="-228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9EA0A21-AD7A-4C4C-BD87-A776085B8A78}" type="doc">
      <dgm:prSet loTypeId="urn:microsoft.com/office/officeart/2005/8/layout/process1" loCatId="process" qsTypeId="urn:microsoft.com/office/officeart/2005/8/quickstyle/simple1" qsCatId="simple" csTypeId="urn:microsoft.com/office/officeart/2005/8/colors/accent1_2" csCatId="accent1" phldr="1"/>
      <dgm:spPr/>
    </dgm:pt>
    <dgm:pt modelId="{C3154F4F-5113-40DC-AA8C-D5FAC635C1C0}">
      <dgm:prSet/>
      <dgm:spPr>
        <a:solidFill>
          <a:schemeClr val="accent1">
            <a:lumMod val="40000"/>
            <a:lumOff val="60000"/>
          </a:schemeClr>
        </a:solidFill>
      </dgm:spPr>
      <dgm:t>
        <a:bodyPr/>
        <a:lstStyle/>
        <a:p>
          <a:r>
            <a:rPr lang="en-AU" dirty="0" smtClean="0">
              <a:solidFill>
                <a:schemeClr val="tx1"/>
              </a:solidFill>
            </a:rPr>
            <a:t>Scenario 1. The MRG prompts you to make </a:t>
          </a:r>
          <a:r>
            <a:rPr lang="en-AU" b="1" dirty="0" smtClean="0">
              <a:solidFill>
                <a:schemeClr val="tx1"/>
              </a:solidFill>
            </a:rPr>
            <a:t>an immediate report </a:t>
          </a:r>
          <a:r>
            <a:rPr lang="en-AU" dirty="0" smtClean="0">
              <a:solidFill>
                <a:schemeClr val="tx1"/>
              </a:solidFill>
            </a:rPr>
            <a:t>to the Child Protection Helpline</a:t>
          </a:r>
          <a:endParaRPr lang="en-AU" dirty="0">
            <a:solidFill>
              <a:schemeClr val="tx1"/>
            </a:solidFill>
          </a:endParaRPr>
        </a:p>
      </dgm:t>
    </dgm:pt>
    <dgm:pt modelId="{CC638BBF-13B2-4FFA-A147-A9AA35B0F45C}" type="parTrans" cxnId="{D7745902-BA88-4A76-842B-0DAC83CCC9F7}">
      <dgm:prSet/>
      <dgm:spPr/>
      <dgm:t>
        <a:bodyPr/>
        <a:lstStyle/>
        <a:p>
          <a:endParaRPr lang="en-AU"/>
        </a:p>
      </dgm:t>
    </dgm:pt>
    <dgm:pt modelId="{DC95F242-0891-4ABF-963F-99AEEBE1373E}" type="sibTrans" cxnId="{D7745902-BA88-4A76-842B-0DAC83CCC9F7}">
      <dgm:prSet/>
      <dgm:spPr/>
      <dgm:t>
        <a:bodyPr/>
        <a:lstStyle/>
        <a:p>
          <a:endParaRPr lang="en-AU" dirty="0"/>
        </a:p>
      </dgm:t>
    </dgm:pt>
    <dgm:pt modelId="{D1EBDB60-A963-4EEA-BAED-32AB27A6D3F6}">
      <dgm:prSet/>
      <dgm:spPr>
        <a:solidFill>
          <a:schemeClr val="accent1">
            <a:lumMod val="40000"/>
            <a:lumOff val="60000"/>
          </a:schemeClr>
        </a:solidFill>
      </dgm:spPr>
      <dgm:t>
        <a:bodyPr/>
        <a:lstStyle/>
        <a:p>
          <a:r>
            <a:rPr lang="en-AU" dirty="0" smtClean="0">
              <a:solidFill>
                <a:schemeClr val="tx1"/>
              </a:solidFill>
            </a:rPr>
            <a:t>Call 132 111.</a:t>
          </a:r>
          <a:endParaRPr lang="en-AU" dirty="0">
            <a:solidFill>
              <a:schemeClr val="tx1"/>
            </a:solidFill>
          </a:endParaRPr>
        </a:p>
      </dgm:t>
    </dgm:pt>
    <dgm:pt modelId="{0AE9E060-CD06-48C1-891A-B8EEC3C4F903}" type="parTrans" cxnId="{B732F921-1D23-4E1C-B919-E746DD2B0685}">
      <dgm:prSet/>
      <dgm:spPr/>
      <dgm:t>
        <a:bodyPr/>
        <a:lstStyle/>
        <a:p>
          <a:endParaRPr lang="en-AU"/>
        </a:p>
      </dgm:t>
    </dgm:pt>
    <dgm:pt modelId="{EDC31440-9164-46FF-9809-9AD7FDCE5E37}" type="sibTrans" cxnId="{B732F921-1D23-4E1C-B919-E746DD2B0685}">
      <dgm:prSet/>
      <dgm:spPr/>
      <dgm:t>
        <a:bodyPr/>
        <a:lstStyle/>
        <a:p>
          <a:endParaRPr lang="en-AU"/>
        </a:p>
      </dgm:t>
    </dgm:pt>
    <dgm:pt modelId="{43A252C2-E07C-43A8-87D6-89649053D60C}" type="pres">
      <dgm:prSet presAssocID="{A9EA0A21-AD7A-4C4C-BD87-A776085B8A78}" presName="Name0" presStyleCnt="0">
        <dgm:presLayoutVars>
          <dgm:dir/>
          <dgm:resizeHandles val="exact"/>
        </dgm:presLayoutVars>
      </dgm:prSet>
      <dgm:spPr/>
    </dgm:pt>
    <dgm:pt modelId="{F9998D8B-13A4-4C69-A6C8-F1E33913F235}" type="pres">
      <dgm:prSet presAssocID="{C3154F4F-5113-40DC-AA8C-D5FAC635C1C0}" presName="node" presStyleLbl="node1" presStyleIdx="0" presStyleCnt="2" custScaleX="203581" custScaleY="245445">
        <dgm:presLayoutVars>
          <dgm:bulletEnabled val="1"/>
        </dgm:presLayoutVars>
      </dgm:prSet>
      <dgm:spPr/>
      <dgm:t>
        <a:bodyPr/>
        <a:lstStyle/>
        <a:p>
          <a:endParaRPr lang="en-AU"/>
        </a:p>
      </dgm:t>
    </dgm:pt>
    <dgm:pt modelId="{4B8F9C96-60DC-405E-AE78-680ABD4DAAA6}" type="pres">
      <dgm:prSet presAssocID="{DC95F242-0891-4ABF-963F-99AEEBE1373E}" presName="sibTrans" presStyleLbl="sibTrans2D1" presStyleIdx="0" presStyleCnt="1"/>
      <dgm:spPr/>
      <dgm:t>
        <a:bodyPr/>
        <a:lstStyle/>
        <a:p>
          <a:endParaRPr lang="en-AU"/>
        </a:p>
      </dgm:t>
    </dgm:pt>
    <dgm:pt modelId="{ED38D5C0-E0B2-4A65-A094-C38BFDA81681}" type="pres">
      <dgm:prSet presAssocID="{DC95F242-0891-4ABF-963F-99AEEBE1373E}" presName="connectorText" presStyleLbl="sibTrans2D1" presStyleIdx="0" presStyleCnt="1"/>
      <dgm:spPr/>
      <dgm:t>
        <a:bodyPr/>
        <a:lstStyle/>
        <a:p>
          <a:endParaRPr lang="en-AU"/>
        </a:p>
      </dgm:t>
    </dgm:pt>
    <dgm:pt modelId="{64CC394B-BEE6-4AB3-9140-CC829000D6BA}" type="pres">
      <dgm:prSet presAssocID="{D1EBDB60-A963-4EEA-BAED-32AB27A6D3F6}" presName="node" presStyleLbl="node1" presStyleIdx="1" presStyleCnt="2" custScaleX="122078" custScaleY="166987" custLinFactNeighborX="-4303" custLinFactNeighborY="-18866">
        <dgm:presLayoutVars>
          <dgm:bulletEnabled val="1"/>
        </dgm:presLayoutVars>
      </dgm:prSet>
      <dgm:spPr/>
      <dgm:t>
        <a:bodyPr/>
        <a:lstStyle/>
        <a:p>
          <a:endParaRPr lang="en-AU"/>
        </a:p>
      </dgm:t>
    </dgm:pt>
  </dgm:ptLst>
  <dgm:cxnLst>
    <dgm:cxn modelId="{D7745902-BA88-4A76-842B-0DAC83CCC9F7}" srcId="{A9EA0A21-AD7A-4C4C-BD87-A776085B8A78}" destId="{C3154F4F-5113-40DC-AA8C-D5FAC635C1C0}" srcOrd="0" destOrd="0" parTransId="{CC638BBF-13B2-4FFA-A147-A9AA35B0F45C}" sibTransId="{DC95F242-0891-4ABF-963F-99AEEBE1373E}"/>
    <dgm:cxn modelId="{A4599C40-6C6B-4AAF-922F-D92A48B83DC0}" type="presOf" srcId="{DC95F242-0891-4ABF-963F-99AEEBE1373E}" destId="{4B8F9C96-60DC-405E-AE78-680ABD4DAAA6}" srcOrd="0" destOrd="0" presId="urn:microsoft.com/office/officeart/2005/8/layout/process1"/>
    <dgm:cxn modelId="{63BDA154-FA07-4181-BB60-5DE06ED21A45}" type="presOf" srcId="{A9EA0A21-AD7A-4C4C-BD87-A776085B8A78}" destId="{43A252C2-E07C-43A8-87D6-89649053D60C}" srcOrd="0" destOrd="0" presId="urn:microsoft.com/office/officeart/2005/8/layout/process1"/>
    <dgm:cxn modelId="{5490CDD1-30D5-4541-B562-CA26136F78E2}" type="presOf" srcId="{D1EBDB60-A963-4EEA-BAED-32AB27A6D3F6}" destId="{64CC394B-BEE6-4AB3-9140-CC829000D6BA}" srcOrd="0" destOrd="0" presId="urn:microsoft.com/office/officeart/2005/8/layout/process1"/>
    <dgm:cxn modelId="{B732F921-1D23-4E1C-B919-E746DD2B0685}" srcId="{A9EA0A21-AD7A-4C4C-BD87-A776085B8A78}" destId="{D1EBDB60-A963-4EEA-BAED-32AB27A6D3F6}" srcOrd="1" destOrd="0" parTransId="{0AE9E060-CD06-48C1-891A-B8EEC3C4F903}" sibTransId="{EDC31440-9164-46FF-9809-9AD7FDCE5E37}"/>
    <dgm:cxn modelId="{510EC628-75F5-4163-AAF1-F03D0D746532}" type="presOf" srcId="{C3154F4F-5113-40DC-AA8C-D5FAC635C1C0}" destId="{F9998D8B-13A4-4C69-A6C8-F1E33913F235}" srcOrd="0" destOrd="0" presId="urn:microsoft.com/office/officeart/2005/8/layout/process1"/>
    <dgm:cxn modelId="{D7309613-1F1A-4567-8614-30018A81BAEF}" type="presOf" srcId="{DC95F242-0891-4ABF-963F-99AEEBE1373E}" destId="{ED38D5C0-E0B2-4A65-A094-C38BFDA81681}" srcOrd="1" destOrd="0" presId="urn:microsoft.com/office/officeart/2005/8/layout/process1"/>
    <dgm:cxn modelId="{C943B5F1-4782-4A8A-B71D-E3732CB8184C}" type="presParOf" srcId="{43A252C2-E07C-43A8-87D6-89649053D60C}" destId="{F9998D8B-13A4-4C69-A6C8-F1E33913F235}" srcOrd="0" destOrd="0" presId="urn:microsoft.com/office/officeart/2005/8/layout/process1"/>
    <dgm:cxn modelId="{698E39A0-6764-46CE-B0EB-A7BF86DD3BEE}" type="presParOf" srcId="{43A252C2-E07C-43A8-87D6-89649053D60C}" destId="{4B8F9C96-60DC-405E-AE78-680ABD4DAAA6}" srcOrd="1" destOrd="0" presId="urn:microsoft.com/office/officeart/2005/8/layout/process1"/>
    <dgm:cxn modelId="{D7EB79BA-D606-48B4-B553-C0905BF4ECB7}" type="presParOf" srcId="{4B8F9C96-60DC-405E-AE78-680ABD4DAAA6}" destId="{ED38D5C0-E0B2-4A65-A094-C38BFDA81681}" srcOrd="0" destOrd="0" presId="urn:microsoft.com/office/officeart/2005/8/layout/process1"/>
    <dgm:cxn modelId="{302B7275-7C78-47E3-8618-392B7EF3DE21}" type="presParOf" srcId="{43A252C2-E07C-43A8-87D6-89649053D60C}" destId="{64CC394B-BEE6-4AB3-9140-CC829000D6BA}" srcOrd="2" destOrd="0" presId="urn:microsoft.com/office/officeart/2005/8/layout/process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A9EA0A21-AD7A-4C4C-BD87-A776085B8A78}" type="doc">
      <dgm:prSet loTypeId="urn:microsoft.com/office/officeart/2005/8/layout/process1" loCatId="process" qsTypeId="urn:microsoft.com/office/officeart/2005/8/quickstyle/simple1" qsCatId="simple" csTypeId="urn:microsoft.com/office/officeart/2005/8/colors/accent1_2" csCatId="accent1" phldr="1"/>
      <dgm:spPr/>
    </dgm:pt>
    <dgm:pt modelId="{C3154F4F-5113-40DC-AA8C-D5FAC635C1C0}">
      <dgm:prSet/>
      <dgm:spPr>
        <a:solidFill>
          <a:schemeClr val="accent1">
            <a:lumMod val="40000"/>
            <a:lumOff val="60000"/>
          </a:schemeClr>
        </a:solidFill>
      </dgm:spPr>
      <dgm:t>
        <a:bodyPr/>
        <a:lstStyle/>
        <a:p>
          <a:r>
            <a:rPr lang="en-AU" dirty="0" smtClean="0">
              <a:solidFill>
                <a:schemeClr val="tx1"/>
              </a:solidFill>
            </a:rPr>
            <a:t>Scenario 2. The MRG prompts you to make </a:t>
          </a:r>
          <a:r>
            <a:rPr lang="en-AU" b="1" dirty="0" smtClean="0">
              <a:solidFill>
                <a:schemeClr val="tx1"/>
              </a:solidFill>
            </a:rPr>
            <a:t>an imminent or non-imminent </a:t>
          </a:r>
          <a:r>
            <a:rPr lang="en-AU" dirty="0" smtClean="0">
              <a:solidFill>
                <a:schemeClr val="tx1"/>
              </a:solidFill>
            </a:rPr>
            <a:t>report </a:t>
          </a:r>
          <a:endParaRPr lang="en-AU" dirty="0">
            <a:solidFill>
              <a:schemeClr val="tx1"/>
            </a:solidFill>
          </a:endParaRPr>
        </a:p>
      </dgm:t>
    </dgm:pt>
    <dgm:pt modelId="{CC638BBF-13B2-4FFA-A147-A9AA35B0F45C}" type="parTrans" cxnId="{D7745902-BA88-4A76-842B-0DAC83CCC9F7}">
      <dgm:prSet/>
      <dgm:spPr/>
      <dgm:t>
        <a:bodyPr/>
        <a:lstStyle/>
        <a:p>
          <a:endParaRPr lang="en-AU"/>
        </a:p>
      </dgm:t>
    </dgm:pt>
    <dgm:pt modelId="{DC95F242-0891-4ABF-963F-99AEEBE1373E}" type="sibTrans" cxnId="{D7745902-BA88-4A76-842B-0DAC83CCC9F7}">
      <dgm:prSet/>
      <dgm:spPr/>
      <dgm:t>
        <a:bodyPr/>
        <a:lstStyle/>
        <a:p>
          <a:endParaRPr lang="en-AU" dirty="0"/>
        </a:p>
      </dgm:t>
    </dgm:pt>
    <dgm:pt modelId="{D1EBDB60-A963-4EEA-BAED-32AB27A6D3F6}">
      <dgm:prSet/>
      <dgm:spPr>
        <a:solidFill>
          <a:schemeClr val="accent1">
            <a:lumMod val="40000"/>
            <a:lumOff val="60000"/>
          </a:schemeClr>
        </a:solidFill>
      </dgm:spPr>
      <dgm:t>
        <a:bodyPr/>
        <a:lstStyle/>
        <a:p>
          <a:r>
            <a:rPr lang="en-AU" dirty="0" smtClean="0">
              <a:solidFill>
                <a:schemeClr val="tx1"/>
              </a:solidFill>
            </a:rPr>
            <a:t>Make an </a:t>
          </a:r>
          <a:r>
            <a:rPr lang="en-AU" i="1" dirty="0" smtClean="0">
              <a:solidFill>
                <a:schemeClr val="tx1"/>
              </a:solidFill>
            </a:rPr>
            <a:t>eReport</a:t>
          </a:r>
          <a:r>
            <a:rPr lang="en-AU" dirty="0" smtClean="0">
              <a:solidFill>
                <a:schemeClr val="tx1"/>
              </a:solidFill>
            </a:rPr>
            <a:t> or call 132 111.</a:t>
          </a:r>
          <a:endParaRPr lang="en-AU" dirty="0">
            <a:solidFill>
              <a:schemeClr val="tx1"/>
            </a:solidFill>
          </a:endParaRPr>
        </a:p>
      </dgm:t>
    </dgm:pt>
    <dgm:pt modelId="{0AE9E060-CD06-48C1-891A-B8EEC3C4F903}" type="parTrans" cxnId="{B732F921-1D23-4E1C-B919-E746DD2B0685}">
      <dgm:prSet/>
      <dgm:spPr/>
      <dgm:t>
        <a:bodyPr/>
        <a:lstStyle/>
        <a:p>
          <a:endParaRPr lang="en-AU"/>
        </a:p>
      </dgm:t>
    </dgm:pt>
    <dgm:pt modelId="{EDC31440-9164-46FF-9809-9AD7FDCE5E37}" type="sibTrans" cxnId="{B732F921-1D23-4E1C-B919-E746DD2B0685}">
      <dgm:prSet/>
      <dgm:spPr/>
      <dgm:t>
        <a:bodyPr/>
        <a:lstStyle/>
        <a:p>
          <a:endParaRPr lang="en-AU"/>
        </a:p>
      </dgm:t>
    </dgm:pt>
    <dgm:pt modelId="{43A252C2-E07C-43A8-87D6-89649053D60C}" type="pres">
      <dgm:prSet presAssocID="{A9EA0A21-AD7A-4C4C-BD87-A776085B8A78}" presName="Name0" presStyleCnt="0">
        <dgm:presLayoutVars>
          <dgm:dir/>
          <dgm:resizeHandles val="exact"/>
        </dgm:presLayoutVars>
      </dgm:prSet>
      <dgm:spPr/>
    </dgm:pt>
    <dgm:pt modelId="{F9998D8B-13A4-4C69-A6C8-F1E33913F235}" type="pres">
      <dgm:prSet presAssocID="{C3154F4F-5113-40DC-AA8C-D5FAC635C1C0}" presName="node" presStyleLbl="node1" presStyleIdx="0" presStyleCnt="2" custScaleX="203581" custScaleY="245445">
        <dgm:presLayoutVars>
          <dgm:bulletEnabled val="1"/>
        </dgm:presLayoutVars>
      </dgm:prSet>
      <dgm:spPr/>
      <dgm:t>
        <a:bodyPr/>
        <a:lstStyle/>
        <a:p>
          <a:endParaRPr lang="en-AU"/>
        </a:p>
      </dgm:t>
    </dgm:pt>
    <dgm:pt modelId="{4B8F9C96-60DC-405E-AE78-680ABD4DAAA6}" type="pres">
      <dgm:prSet presAssocID="{DC95F242-0891-4ABF-963F-99AEEBE1373E}" presName="sibTrans" presStyleLbl="sibTrans2D1" presStyleIdx="0" presStyleCnt="1"/>
      <dgm:spPr/>
      <dgm:t>
        <a:bodyPr/>
        <a:lstStyle/>
        <a:p>
          <a:endParaRPr lang="en-AU"/>
        </a:p>
      </dgm:t>
    </dgm:pt>
    <dgm:pt modelId="{ED38D5C0-E0B2-4A65-A094-C38BFDA81681}" type="pres">
      <dgm:prSet presAssocID="{DC95F242-0891-4ABF-963F-99AEEBE1373E}" presName="connectorText" presStyleLbl="sibTrans2D1" presStyleIdx="0" presStyleCnt="1"/>
      <dgm:spPr/>
      <dgm:t>
        <a:bodyPr/>
        <a:lstStyle/>
        <a:p>
          <a:endParaRPr lang="en-AU"/>
        </a:p>
      </dgm:t>
    </dgm:pt>
    <dgm:pt modelId="{64CC394B-BEE6-4AB3-9140-CC829000D6BA}" type="pres">
      <dgm:prSet presAssocID="{D1EBDB60-A963-4EEA-BAED-32AB27A6D3F6}" presName="node" presStyleLbl="node1" presStyleIdx="1" presStyleCnt="2" custScaleX="122078" custScaleY="166987" custLinFactNeighborX="-4303" custLinFactNeighborY="-18866">
        <dgm:presLayoutVars>
          <dgm:bulletEnabled val="1"/>
        </dgm:presLayoutVars>
      </dgm:prSet>
      <dgm:spPr/>
      <dgm:t>
        <a:bodyPr/>
        <a:lstStyle/>
        <a:p>
          <a:endParaRPr lang="en-AU"/>
        </a:p>
      </dgm:t>
    </dgm:pt>
  </dgm:ptLst>
  <dgm:cxnLst>
    <dgm:cxn modelId="{D7745902-BA88-4A76-842B-0DAC83CCC9F7}" srcId="{A9EA0A21-AD7A-4C4C-BD87-A776085B8A78}" destId="{C3154F4F-5113-40DC-AA8C-D5FAC635C1C0}" srcOrd="0" destOrd="0" parTransId="{CC638BBF-13B2-4FFA-A147-A9AA35B0F45C}" sibTransId="{DC95F242-0891-4ABF-963F-99AEEBE1373E}"/>
    <dgm:cxn modelId="{4AC47504-5A9D-43E1-AA4A-CD971F19A4FC}" type="presOf" srcId="{A9EA0A21-AD7A-4C4C-BD87-A776085B8A78}" destId="{43A252C2-E07C-43A8-87D6-89649053D60C}" srcOrd="0" destOrd="0" presId="urn:microsoft.com/office/officeart/2005/8/layout/process1"/>
    <dgm:cxn modelId="{36A1DEF9-16AB-4490-9E54-21F6AF49C63B}" type="presOf" srcId="{DC95F242-0891-4ABF-963F-99AEEBE1373E}" destId="{ED38D5C0-E0B2-4A65-A094-C38BFDA81681}" srcOrd="1" destOrd="0" presId="urn:microsoft.com/office/officeart/2005/8/layout/process1"/>
    <dgm:cxn modelId="{B732F921-1D23-4E1C-B919-E746DD2B0685}" srcId="{A9EA0A21-AD7A-4C4C-BD87-A776085B8A78}" destId="{D1EBDB60-A963-4EEA-BAED-32AB27A6D3F6}" srcOrd="1" destOrd="0" parTransId="{0AE9E060-CD06-48C1-891A-B8EEC3C4F903}" sibTransId="{EDC31440-9164-46FF-9809-9AD7FDCE5E37}"/>
    <dgm:cxn modelId="{42B40BF8-285F-4831-84D1-E7CE3CB4D60F}" type="presOf" srcId="{DC95F242-0891-4ABF-963F-99AEEBE1373E}" destId="{4B8F9C96-60DC-405E-AE78-680ABD4DAAA6}" srcOrd="0" destOrd="0" presId="urn:microsoft.com/office/officeart/2005/8/layout/process1"/>
    <dgm:cxn modelId="{981E0631-DDE3-47DC-9F32-2497D1F4BA55}" type="presOf" srcId="{C3154F4F-5113-40DC-AA8C-D5FAC635C1C0}" destId="{F9998D8B-13A4-4C69-A6C8-F1E33913F235}" srcOrd="0" destOrd="0" presId="urn:microsoft.com/office/officeart/2005/8/layout/process1"/>
    <dgm:cxn modelId="{CD421677-D8A5-4677-9A2D-4CA910F161ED}" type="presOf" srcId="{D1EBDB60-A963-4EEA-BAED-32AB27A6D3F6}" destId="{64CC394B-BEE6-4AB3-9140-CC829000D6BA}" srcOrd="0" destOrd="0" presId="urn:microsoft.com/office/officeart/2005/8/layout/process1"/>
    <dgm:cxn modelId="{16EDD853-9F7C-46B2-AB6F-D0809AC68912}" type="presParOf" srcId="{43A252C2-E07C-43A8-87D6-89649053D60C}" destId="{F9998D8B-13A4-4C69-A6C8-F1E33913F235}" srcOrd="0" destOrd="0" presId="urn:microsoft.com/office/officeart/2005/8/layout/process1"/>
    <dgm:cxn modelId="{5F77D535-C719-4A54-859A-1FCF9CB3B4B6}" type="presParOf" srcId="{43A252C2-E07C-43A8-87D6-89649053D60C}" destId="{4B8F9C96-60DC-405E-AE78-680ABD4DAAA6}" srcOrd="1" destOrd="0" presId="urn:microsoft.com/office/officeart/2005/8/layout/process1"/>
    <dgm:cxn modelId="{639E02BF-333D-4A45-9D10-2611E75B50CB}" type="presParOf" srcId="{4B8F9C96-60DC-405E-AE78-680ABD4DAAA6}" destId="{ED38D5C0-E0B2-4A65-A094-C38BFDA81681}" srcOrd="0" destOrd="0" presId="urn:microsoft.com/office/officeart/2005/8/layout/process1"/>
    <dgm:cxn modelId="{FA83FF41-CA94-4D61-9939-E9E7A00EA1E0}" type="presParOf" srcId="{43A252C2-E07C-43A8-87D6-89649053D60C}" destId="{64CC394B-BEE6-4AB3-9140-CC829000D6BA}" srcOrd="2" destOrd="0" presId="urn:microsoft.com/office/officeart/2005/8/layout/process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A9EA0A21-AD7A-4C4C-BD87-A776085B8A78}" type="doc">
      <dgm:prSet loTypeId="urn:microsoft.com/office/officeart/2005/8/layout/process1" loCatId="process" qsTypeId="urn:microsoft.com/office/officeart/2005/8/quickstyle/simple1" qsCatId="simple" csTypeId="urn:microsoft.com/office/officeart/2005/8/colors/accent1_2" csCatId="accent1" phldr="1"/>
      <dgm:spPr/>
    </dgm:pt>
    <dgm:pt modelId="{C3154F4F-5113-40DC-AA8C-D5FAC635C1C0}">
      <dgm:prSet custT="1"/>
      <dgm:spPr>
        <a:solidFill>
          <a:schemeClr val="accent1">
            <a:lumMod val="40000"/>
            <a:lumOff val="60000"/>
          </a:schemeClr>
        </a:solidFill>
      </dgm:spPr>
      <dgm:t>
        <a:bodyPr/>
        <a:lstStyle/>
        <a:p>
          <a:r>
            <a:rPr lang="en-AU" sz="4300" dirty="0" smtClean="0">
              <a:solidFill>
                <a:schemeClr val="tx1"/>
              </a:solidFill>
            </a:rPr>
            <a:t>Scenario 3. The MRG prompts you to call the Child Wellbeing Unit</a:t>
          </a:r>
          <a:endParaRPr lang="en-AU" sz="4300" dirty="0">
            <a:solidFill>
              <a:schemeClr val="tx1"/>
            </a:solidFill>
          </a:endParaRPr>
        </a:p>
      </dgm:t>
    </dgm:pt>
    <dgm:pt modelId="{CC638BBF-13B2-4FFA-A147-A9AA35B0F45C}" type="parTrans" cxnId="{D7745902-BA88-4A76-842B-0DAC83CCC9F7}">
      <dgm:prSet/>
      <dgm:spPr/>
      <dgm:t>
        <a:bodyPr/>
        <a:lstStyle/>
        <a:p>
          <a:endParaRPr lang="en-AU"/>
        </a:p>
      </dgm:t>
    </dgm:pt>
    <dgm:pt modelId="{DC95F242-0891-4ABF-963F-99AEEBE1373E}" type="sibTrans" cxnId="{D7745902-BA88-4A76-842B-0DAC83CCC9F7}">
      <dgm:prSet/>
      <dgm:spPr/>
      <dgm:t>
        <a:bodyPr/>
        <a:lstStyle/>
        <a:p>
          <a:endParaRPr lang="en-AU"/>
        </a:p>
      </dgm:t>
    </dgm:pt>
    <dgm:pt modelId="{43A252C2-E07C-43A8-87D6-89649053D60C}" type="pres">
      <dgm:prSet presAssocID="{A9EA0A21-AD7A-4C4C-BD87-A776085B8A78}" presName="Name0" presStyleCnt="0">
        <dgm:presLayoutVars>
          <dgm:dir/>
          <dgm:resizeHandles val="exact"/>
        </dgm:presLayoutVars>
      </dgm:prSet>
      <dgm:spPr/>
    </dgm:pt>
    <dgm:pt modelId="{F9998D8B-13A4-4C69-A6C8-F1E33913F235}" type="pres">
      <dgm:prSet presAssocID="{C3154F4F-5113-40DC-AA8C-D5FAC635C1C0}" presName="node" presStyleLbl="node1" presStyleIdx="0" presStyleCnt="1" custScaleX="203581" custScaleY="245445">
        <dgm:presLayoutVars>
          <dgm:bulletEnabled val="1"/>
        </dgm:presLayoutVars>
      </dgm:prSet>
      <dgm:spPr/>
      <dgm:t>
        <a:bodyPr/>
        <a:lstStyle/>
        <a:p>
          <a:endParaRPr lang="en-AU"/>
        </a:p>
      </dgm:t>
    </dgm:pt>
  </dgm:ptLst>
  <dgm:cxnLst>
    <dgm:cxn modelId="{D7745902-BA88-4A76-842B-0DAC83CCC9F7}" srcId="{A9EA0A21-AD7A-4C4C-BD87-A776085B8A78}" destId="{C3154F4F-5113-40DC-AA8C-D5FAC635C1C0}" srcOrd="0" destOrd="0" parTransId="{CC638BBF-13B2-4FFA-A147-A9AA35B0F45C}" sibTransId="{DC95F242-0891-4ABF-963F-99AEEBE1373E}"/>
    <dgm:cxn modelId="{14DB4192-7225-4041-80D4-3FEFD2A1D490}" type="presOf" srcId="{C3154F4F-5113-40DC-AA8C-D5FAC635C1C0}" destId="{F9998D8B-13A4-4C69-A6C8-F1E33913F235}" srcOrd="0" destOrd="0" presId="urn:microsoft.com/office/officeart/2005/8/layout/process1"/>
    <dgm:cxn modelId="{A376B723-0B2E-4D57-B40E-B41DCE07BC38}" type="presOf" srcId="{A9EA0A21-AD7A-4C4C-BD87-A776085B8A78}" destId="{43A252C2-E07C-43A8-87D6-89649053D60C}" srcOrd="0" destOrd="0" presId="urn:microsoft.com/office/officeart/2005/8/layout/process1"/>
    <dgm:cxn modelId="{73FED6D2-174E-47B5-B056-77DF6D019B9C}" type="presParOf" srcId="{43A252C2-E07C-43A8-87D6-89649053D60C}" destId="{F9998D8B-13A4-4C69-A6C8-F1E33913F235}" srcOrd="0" destOrd="0" presId="urn:microsoft.com/office/officeart/2005/8/layout/process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A9EA0A21-AD7A-4C4C-BD87-A776085B8A78}" type="doc">
      <dgm:prSet loTypeId="urn:microsoft.com/office/officeart/2005/8/layout/process1" loCatId="process" qsTypeId="urn:microsoft.com/office/officeart/2005/8/quickstyle/simple1" qsCatId="simple" csTypeId="urn:microsoft.com/office/officeart/2005/8/colors/accent1_2" csCatId="accent1" phldr="1"/>
      <dgm:spPr/>
    </dgm:pt>
    <dgm:pt modelId="{C3154F4F-5113-40DC-AA8C-D5FAC635C1C0}">
      <dgm:prSet custT="1"/>
      <dgm:spPr>
        <a:solidFill>
          <a:schemeClr val="accent1">
            <a:lumMod val="40000"/>
            <a:lumOff val="60000"/>
          </a:schemeClr>
        </a:solidFill>
      </dgm:spPr>
      <dgm:t>
        <a:bodyPr/>
        <a:lstStyle/>
        <a:p>
          <a:r>
            <a:rPr lang="en-AU" sz="4300" dirty="0" smtClean="0">
              <a:solidFill>
                <a:schemeClr val="tx1"/>
              </a:solidFill>
            </a:rPr>
            <a:t>Scenario 4. The MRG prompts you to continue care</a:t>
          </a:r>
          <a:endParaRPr lang="en-AU" sz="4300" dirty="0">
            <a:solidFill>
              <a:schemeClr val="tx1"/>
            </a:solidFill>
          </a:endParaRPr>
        </a:p>
      </dgm:t>
    </dgm:pt>
    <dgm:pt modelId="{CC638BBF-13B2-4FFA-A147-A9AA35B0F45C}" type="parTrans" cxnId="{D7745902-BA88-4A76-842B-0DAC83CCC9F7}">
      <dgm:prSet/>
      <dgm:spPr/>
      <dgm:t>
        <a:bodyPr/>
        <a:lstStyle/>
        <a:p>
          <a:endParaRPr lang="en-AU"/>
        </a:p>
      </dgm:t>
    </dgm:pt>
    <dgm:pt modelId="{DC95F242-0891-4ABF-963F-99AEEBE1373E}" type="sibTrans" cxnId="{D7745902-BA88-4A76-842B-0DAC83CCC9F7}">
      <dgm:prSet/>
      <dgm:spPr/>
      <dgm:t>
        <a:bodyPr/>
        <a:lstStyle/>
        <a:p>
          <a:endParaRPr lang="en-AU"/>
        </a:p>
      </dgm:t>
    </dgm:pt>
    <dgm:pt modelId="{43A252C2-E07C-43A8-87D6-89649053D60C}" type="pres">
      <dgm:prSet presAssocID="{A9EA0A21-AD7A-4C4C-BD87-A776085B8A78}" presName="Name0" presStyleCnt="0">
        <dgm:presLayoutVars>
          <dgm:dir/>
          <dgm:resizeHandles val="exact"/>
        </dgm:presLayoutVars>
      </dgm:prSet>
      <dgm:spPr/>
    </dgm:pt>
    <dgm:pt modelId="{F9998D8B-13A4-4C69-A6C8-F1E33913F235}" type="pres">
      <dgm:prSet presAssocID="{C3154F4F-5113-40DC-AA8C-D5FAC635C1C0}" presName="node" presStyleLbl="node1" presStyleIdx="0" presStyleCnt="1" custScaleX="203581" custScaleY="245445">
        <dgm:presLayoutVars>
          <dgm:bulletEnabled val="1"/>
        </dgm:presLayoutVars>
      </dgm:prSet>
      <dgm:spPr/>
      <dgm:t>
        <a:bodyPr/>
        <a:lstStyle/>
        <a:p>
          <a:endParaRPr lang="en-AU"/>
        </a:p>
      </dgm:t>
    </dgm:pt>
  </dgm:ptLst>
  <dgm:cxnLst>
    <dgm:cxn modelId="{D7745902-BA88-4A76-842B-0DAC83CCC9F7}" srcId="{A9EA0A21-AD7A-4C4C-BD87-A776085B8A78}" destId="{C3154F4F-5113-40DC-AA8C-D5FAC635C1C0}" srcOrd="0" destOrd="0" parTransId="{CC638BBF-13B2-4FFA-A147-A9AA35B0F45C}" sibTransId="{DC95F242-0891-4ABF-963F-99AEEBE1373E}"/>
    <dgm:cxn modelId="{6CD29FF6-0935-4CD4-8757-0EC8A34DB3F9}" type="presOf" srcId="{C3154F4F-5113-40DC-AA8C-D5FAC635C1C0}" destId="{F9998D8B-13A4-4C69-A6C8-F1E33913F235}" srcOrd="0" destOrd="0" presId="urn:microsoft.com/office/officeart/2005/8/layout/process1"/>
    <dgm:cxn modelId="{6A2987C0-3AB2-4308-9476-606D87739BEE}" type="presOf" srcId="{A9EA0A21-AD7A-4C4C-BD87-A776085B8A78}" destId="{43A252C2-E07C-43A8-87D6-89649053D60C}" srcOrd="0" destOrd="0" presId="urn:microsoft.com/office/officeart/2005/8/layout/process1"/>
    <dgm:cxn modelId="{03B79E28-370A-41E9-A214-E50125736937}" type="presParOf" srcId="{43A252C2-E07C-43A8-87D6-89649053D60C}" destId="{F9998D8B-13A4-4C69-A6C8-F1E33913F235}" srcOrd="0" destOrd="0" presId="urn:microsoft.com/office/officeart/2005/8/layout/process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DD5274EF-F32E-40D7-BA85-9424CC89B8D3}" type="doc">
      <dgm:prSet loTypeId="urn:microsoft.com/office/officeart/2005/8/layout/process1" loCatId="process" qsTypeId="urn:microsoft.com/office/officeart/2005/8/quickstyle/simple1" qsCatId="simple" csTypeId="urn:microsoft.com/office/officeart/2005/8/colors/accent1_2" csCatId="accent1" phldr="1"/>
      <dgm:spPr/>
    </dgm:pt>
    <dgm:pt modelId="{8E69E4A9-9E10-4BE0-9C5B-40C937453D98}">
      <dgm:prSet phldrT="[Text]"/>
      <dgm:spPr/>
      <dgm:t>
        <a:bodyPr/>
        <a:lstStyle/>
        <a:p>
          <a:r>
            <a:rPr lang="en-AU" dirty="0" smtClean="0"/>
            <a:t>Identify</a:t>
          </a:r>
          <a:endParaRPr lang="en-AU" dirty="0"/>
        </a:p>
      </dgm:t>
    </dgm:pt>
    <dgm:pt modelId="{02991E82-7277-46B1-8124-80AC769B6BD5}" type="parTrans" cxnId="{6F56C60B-7AB6-4CA2-B255-F0848D5799A9}">
      <dgm:prSet/>
      <dgm:spPr/>
      <dgm:t>
        <a:bodyPr/>
        <a:lstStyle/>
        <a:p>
          <a:endParaRPr lang="en-AU"/>
        </a:p>
      </dgm:t>
    </dgm:pt>
    <dgm:pt modelId="{5463BE9F-253D-4EA6-9691-1B4F34F927C4}" type="sibTrans" cxnId="{6F56C60B-7AB6-4CA2-B255-F0848D5799A9}">
      <dgm:prSet/>
      <dgm:spPr/>
      <dgm:t>
        <a:bodyPr/>
        <a:lstStyle/>
        <a:p>
          <a:endParaRPr lang="en-AU"/>
        </a:p>
      </dgm:t>
    </dgm:pt>
    <dgm:pt modelId="{9A232E9F-5DF9-41EE-B859-673AA5CD39C1}">
      <dgm:prSet phldrT="[Text]"/>
      <dgm:spPr/>
      <dgm:t>
        <a:bodyPr/>
        <a:lstStyle/>
        <a:p>
          <a:r>
            <a:rPr lang="en-AU" dirty="0" smtClean="0"/>
            <a:t>Consult</a:t>
          </a:r>
          <a:endParaRPr lang="en-AU" dirty="0"/>
        </a:p>
      </dgm:t>
    </dgm:pt>
    <dgm:pt modelId="{1C9E7053-E120-4F28-84E4-41199060E822}" type="parTrans" cxnId="{C3C683A0-255D-4AFB-95B0-205E3594B169}">
      <dgm:prSet/>
      <dgm:spPr/>
      <dgm:t>
        <a:bodyPr/>
        <a:lstStyle/>
        <a:p>
          <a:endParaRPr lang="en-AU"/>
        </a:p>
      </dgm:t>
    </dgm:pt>
    <dgm:pt modelId="{0CC79106-E4F8-4EFE-8726-498364A3889B}" type="sibTrans" cxnId="{C3C683A0-255D-4AFB-95B0-205E3594B169}">
      <dgm:prSet/>
      <dgm:spPr/>
      <dgm:t>
        <a:bodyPr/>
        <a:lstStyle/>
        <a:p>
          <a:endParaRPr lang="en-AU"/>
        </a:p>
      </dgm:t>
    </dgm:pt>
    <dgm:pt modelId="{5ECD02DA-2702-41DD-95AC-83F695F7FC10}">
      <dgm:prSet phldrT="[Text]"/>
      <dgm:spPr/>
      <dgm:t>
        <a:bodyPr/>
        <a:lstStyle/>
        <a:p>
          <a:r>
            <a:rPr lang="en-AU" dirty="0" smtClean="0"/>
            <a:t>Respond</a:t>
          </a:r>
          <a:endParaRPr lang="en-AU" dirty="0"/>
        </a:p>
      </dgm:t>
    </dgm:pt>
    <dgm:pt modelId="{E0464236-1AEC-464A-881F-44C8C4602E69}" type="parTrans" cxnId="{4711DD04-77B7-4917-8F8A-63B9F424B331}">
      <dgm:prSet/>
      <dgm:spPr/>
      <dgm:t>
        <a:bodyPr/>
        <a:lstStyle/>
        <a:p>
          <a:endParaRPr lang="en-AU"/>
        </a:p>
      </dgm:t>
    </dgm:pt>
    <dgm:pt modelId="{2EA4692F-8548-4BF4-959B-43078600C00E}" type="sibTrans" cxnId="{4711DD04-77B7-4917-8F8A-63B9F424B331}">
      <dgm:prSet/>
      <dgm:spPr/>
      <dgm:t>
        <a:bodyPr/>
        <a:lstStyle/>
        <a:p>
          <a:endParaRPr lang="en-AU"/>
        </a:p>
      </dgm:t>
    </dgm:pt>
    <dgm:pt modelId="{6368FA25-F440-4564-92F7-F3D8A0E20978}" type="pres">
      <dgm:prSet presAssocID="{DD5274EF-F32E-40D7-BA85-9424CC89B8D3}" presName="Name0" presStyleCnt="0">
        <dgm:presLayoutVars>
          <dgm:dir/>
          <dgm:resizeHandles val="exact"/>
        </dgm:presLayoutVars>
      </dgm:prSet>
      <dgm:spPr/>
    </dgm:pt>
    <dgm:pt modelId="{F35FD5BD-C37A-4E64-A29C-1767911FB84D}" type="pres">
      <dgm:prSet presAssocID="{8E69E4A9-9E10-4BE0-9C5B-40C937453D98}" presName="node" presStyleLbl="node1" presStyleIdx="0" presStyleCnt="3" custLinFactNeighborX="-49206" custLinFactNeighborY="-5291">
        <dgm:presLayoutVars>
          <dgm:bulletEnabled val="1"/>
        </dgm:presLayoutVars>
      </dgm:prSet>
      <dgm:spPr/>
      <dgm:t>
        <a:bodyPr/>
        <a:lstStyle/>
        <a:p>
          <a:endParaRPr lang="en-AU"/>
        </a:p>
      </dgm:t>
    </dgm:pt>
    <dgm:pt modelId="{32E0B1EF-749D-4A0A-9542-7C9F326EBB59}" type="pres">
      <dgm:prSet presAssocID="{5463BE9F-253D-4EA6-9691-1B4F34F927C4}" presName="sibTrans" presStyleLbl="sibTrans2D1" presStyleIdx="0" presStyleCnt="2"/>
      <dgm:spPr/>
      <dgm:t>
        <a:bodyPr/>
        <a:lstStyle/>
        <a:p>
          <a:endParaRPr lang="en-AU"/>
        </a:p>
      </dgm:t>
    </dgm:pt>
    <dgm:pt modelId="{94D7324E-540F-4CBD-A7CC-27EDA1B6C8A2}" type="pres">
      <dgm:prSet presAssocID="{5463BE9F-253D-4EA6-9691-1B4F34F927C4}" presName="connectorText" presStyleLbl="sibTrans2D1" presStyleIdx="0" presStyleCnt="2"/>
      <dgm:spPr/>
      <dgm:t>
        <a:bodyPr/>
        <a:lstStyle/>
        <a:p>
          <a:endParaRPr lang="en-AU"/>
        </a:p>
      </dgm:t>
    </dgm:pt>
    <dgm:pt modelId="{B496A6D8-9A9F-4A70-9813-67685ADC471F}" type="pres">
      <dgm:prSet presAssocID="{9A232E9F-5DF9-41EE-B859-673AA5CD39C1}" presName="node" presStyleLbl="node1" presStyleIdx="1" presStyleCnt="3">
        <dgm:presLayoutVars>
          <dgm:bulletEnabled val="1"/>
        </dgm:presLayoutVars>
      </dgm:prSet>
      <dgm:spPr/>
      <dgm:t>
        <a:bodyPr/>
        <a:lstStyle/>
        <a:p>
          <a:endParaRPr lang="en-AU"/>
        </a:p>
      </dgm:t>
    </dgm:pt>
    <dgm:pt modelId="{E29D06C1-2C7A-4C18-88F9-8DD2E0BF0710}" type="pres">
      <dgm:prSet presAssocID="{0CC79106-E4F8-4EFE-8726-498364A3889B}" presName="sibTrans" presStyleLbl="sibTrans2D1" presStyleIdx="1" presStyleCnt="2"/>
      <dgm:spPr/>
      <dgm:t>
        <a:bodyPr/>
        <a:lstStyle/>
        <a:p>
          <a:endParaRPr lang="en-AU"/>
        </a:p>
      </dgm:t>
    </dgm:pt>
    <dgm:pt modelId="{0152B4C7-F5EA-4BB5-8F6C-90539601BEF0}" type="pres">
      <dgm:prSet presAssocID="{0CC79106-E4F8-4EFE-8726-498364A3889B}" presName="connectorText" presStyleLbl="sibTrans2D1" presStyleIdx="1" presStyleCnt="2"/>
      <dgm:spPr/>
      <dgm:t>
        <a:bodyPr/>
        <a:lstStyle/>
        <a:p>
          <a:endParaRPr lang="en-AU"/>
        </a:p>
      </dgm:t>
    </dgm:pt>
    <dgm:pt modelId="{E2FE60D6-C043-48FE-B480-0D7CF2117DE5}" type="pres">
      <dgm:prSet presAssocID="{5ECD02DA-2702-41DD-95AC-83F695F7FC10}" presName="node" presStyleLbl="node1" presStyleIdx="2" presStyleCnt="3">
        <dgm:presLayoutVars>
          <dgm:bulletEnabled val="1"/>
        </dgm:presLayoutVars>
      </dgm:prSet>
      <dgm:spPr/>
      <dgm:t>
        <a:bodyPr/>
        <a:lstStyle/>
        <a:p>
          <a:endParaRPr lang="en-AU"/>
        </a:p>
      </dgm:t>
    </dgm:pt>
  </dgm:ptLst>
  <dgm:cxnLst>
    <dgm:cxn modelId="{4711DD04-77B7-4917-8F8A-63B9F424B331}" srcId="{DD5274EF-F32E-40D7-BA85-9424CC89B8D3}" destId="{5ECD02DA-2702-41DD-95AC-83F695F7FC10}" srcOrd="2" destOrd="0" parTransId="{E0464236-1AEC-464A-881F-44C8C4602E69}" sibTransId="{2EA4692F-8548-4BF4-959B-43078600C00E}"/>
    <dgm:cxn modelId="{9F5CC238-3A1A-4A47-9EFF-FCE2EF2F92DE}" type="presOf" srcId="{DD5274EF-F32E-40D7-BA85-9424CC89B8D3}" destId="{6368FA25-F440-4564-92F7-F3D8A0E20978}" srcOrd="0" destOrd="0" presId="urn:microsoft.com/office/officeart/2005/8/layout/process1"/>
    <dgm:cxn modelId="{021C3AA6-16FA-4DED-BC20-7673490FA25E}" type="presOf" srcId="{9A232E9F-5DF9-41EE-B859-673AA5CD39C1}" destId="{B496A6D8-9A9F-4A70-9813-67685ADC471F}" srcOrd="0" destOrd="0" presId="urn:microsoft.com/office/officeart/2005/8/layout/process1"/>
    <dgm:cxn modelId="{6F56C60B-7AB6-4CA2-B255-F0848D5799A9}" srcId="{DD5274EF-F32E-40D7-BA85-9424CC89B8D3}" destId="{8E69E4A9-9E10-4BE0-9C5B-40C937453D98}" srcOrd="0" destOrd="0" parTransId="{02991E82-7277-46B1-8124-80AC769B6BD5}" sibTransId="{5463BE9F-253D-4EA6-9691-1B4F34F927C4}"/>
    <dgm:cxn modelId="{FF5EB599-4671-4C76-A0F1-021723B7B428}" type="presOf" srcId="{5463BE9F-253D-4EA6-9691-1B4F34F927C4}" destId="{94D7324E-540F-4CBD-A7CC-27EDA1B6C8A2}" srcOrd="1" destOrd="0" presId="urn:microsoft.com/office/officeart/2005/8/layout/process1"/>
    <dgm:cxn modelId="{6FD290B8-0D89-400D-96F5-E0FBEFAC9635}" type="presOf" srcId="{0CC79106-E4F8-4EFE-8726-498364A3889B}" destId="{0152B4C7-F5EA-4BB5-8F6C-90539601BEF0}" srcOrd="1" destOrd="0" presId="urn:microsoft.com/office/officeart/2005/8/layout/process1"/>
    <dgm:cxn modelId="{7B445BBA-6FF5-4E45-A9F7-1AB931751EDE}" type="presOf" srcId="{5ECD02DA-2702-41DD-95AC-83F695F7FC10}" destId="{E2FE60D6-C043-48FE-B480-0D7CF2117DE5}" srcOrd="0" destOrd="0" presId="urn:microsoft.com/office/officeart/2005/8/layout/process1"/>
    <dgm:cxn modelId="{C3C683A0-255D-4AFB-95B0-205E3594B169}" srcId="{DD5274EF-F32E-40D7-BA85-9424CC89B8D3}" destId="{9A232E9F-5DF9-41EE-B859-673AA5CD39C1}" srcOrd="1" destOrd="0" parTransId="{1C9E7053-E120-4F28-84E4-41199060E822}" sibTransId="{0CC79106-E4F8-4EFE-8726-498364A3889B}"/>
    <dgm:cxn modelId="{0ACC0E14-A666-48B8-8E6F-537E9E96F0B7}" type="presOf" srcId="{0CC79106-E4F8-4EFE-8726-498364A3889B}" destId="{E29D06C1-2C7A-4C18-88F9-8DD2E0BF0710}" srcOrd="0" destOrd="0" presId="urn:microsoft.com/office/officeart/2005/8/layout/process1"/>
    <dgm:cxn modelId="{6712B377-EA53-4EA4-911E-7174CB4B6AE7}" type="presOf" srcId="{5463BE9F-253D-4EA6-9691-1B4F34F927C4}" destId="{32E0B1EF-749D-4A0A-9542-7C9F326EBB59}" srcOrd="0" destOrd="0" presId="urn:microsoft.com/office/officeart/2005/8/layout/process1"/>
    <dgm:cxn modelId="{B169DD3D-BC11-4F69-85B3-E1620BBE04AE}" type="presOf" srcId="{8E69E4A9-9E10-4BE0-9C5B-40C937453D98}" destId="{F35FD5BD-C37A-4E64-A29C-1767911FB84D}" srcOrd="0" destOrd="0" presId="urn:microsoft.com/office/officeart/2005/8/layout/process1"/>
    <dgm:cxn modelId="{6BD403DD-0750-493D-BF27-9B57960F2BB4}" type="presParOf" srcId="{6368FA25-F440-4564-92F7-F3D8A0E20978}" destId="{F35FD5BD-C37A-4E64-A29C-1767911FB84D}" srcOrd="0" destOrd="0" presId="urn:microsoft.com/office/officeart/2005/8/layout/process1"/>
    <dgm:cxn modelId="{1BACE0FF-78F1-4B93-A75A-5BB329199F2A}" type="presParOf" srcId="{6368FA25-F440-4564-92F7-F3D8A0E20978}" destId="{32E0B1EF-749D-4A0A-9542-7C9F326EBB59}" srcOrd="1" destOrd="0" presId="urn:microsoft.com/office/officeart/2005/8/layout/process1"/>
    <dgm:cxn modelId="{5938EDC3-3C67-4604-A69E-936C198FF7E7}" type="presParOf" srcId="{32E0B1EF-749D-4A0A-9542-7C9F326EBB59}" destId="{94D7324E-540F-4CBD-A7CC-27EDA1B6C8A2}" srcOrd="0" destOrd="0" presId="urn:microsoft.com/office/officeart/2005/8/layout/process1"/>
    <dgm:cxn modelId="{07AEA788-4AB7-48BF-BE4D-35256C423351}" type="presParOf" srcId="{6368FA25-F440-4564-92F7-F3D8A0E20978}" destId="{B496A6D8-9A9F-4A70-9813-67685ADC471F}" srcOrd="2" destOrd="0" presId="urn:microsoft.com/office/officeart/2005/8/layout/process1"/>
    <dgm:cxn modelId="{955AE24B-CB05-4A39-89BF-8211F1B46DF3}" type="presParOf" srcId="{6368FA25-F440-4564-92F7-F3D8A0E20978}" destId="{E29D06C1-2C7A-4C18-88F9-8DD2E0BF0710}" srcOrd="3" destOrd="0" presId="urn:microsoft.com/office/officeart/2005/8/layout/process1"/>
    <dgm:cxn modelId="{99FF3943-69F7-4057-8478-360B5CF9C6C2}" type="presParOf" srcId="{E29D06C1-2C7A-4C18-88F9-8DD2E0BF0710}" destId="{0152B4C7-F5EA-4BB5-8F6C-90539601BEF0}" srcOrd="0" destOrd="0" presId="urn:microsoft.com/office/officeart/2005/8/layout/process1"/>
    <dgm:cxn modelId="{C49F2C2E-1EB0-46F2-A797-65E6E6C180FF}" type="presParOf" srcId="{6368FA25-F440-4564-92F7-F3D8A0E20978}" destId="{E2FE60D6-C043-48FE-B480-0D7CF2117DE5}" srcOrd="4" destOrd="0" presId="urn:microsoft.com/office/officeart/2005/8/layout/process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9998D8B-13A4-4C69-A6C8-F1E33913F235}">
      <dsp:nvSpPr>
        <dsp:cNvPr id="0" name=""/>
        <dsp:cNvSpPr/>
      </dsp:nvSpPr>
      <dsp:spPr>
        <a:xfrm>
          <a:off x="772" y="0"/>
          <a:ext cx="5692378" cy="3566114"/>
        </a:xfrm>
        <a:prstGeom prst="roundRect">
          <a:avLst>
            <a:gd name="adj" fmla="val 10000"/>
          </a:avLst>
        </a:prstGeom>
        <a:solidFill>
          <a:schemeClr val="accent1">
            <a:lumMod val="40000"/>
            <a:lumOff val="6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6210" tIns="156210" rIns="156210" bIns="156210" numCol="1" spcCol="1270" anchor="ctr" anchorCtr="0">
          <a:noAutofit/>
        </a:bodyPr>
        <a:lstStyle/>
        <a:p>
          <a:pPr lvl="0" algn="ctr" defTabSz="1822450">
            <a:lnSpc>
              <a:spcPct val="90000"/>
            </a:lnSpc>
            <a:spcBef>
              <a:spcPct val="0"/>
            </a:spcBef>
            <a:spcAft>
              <a:spcPct val="35000"/>
            </a:spcAft>
          </a:pPr>
          <a:r>
            <a:rPr lang="en-AU" sz="4100" kern="1200" dirty="0" smtClean="0">
              <a:solidFill>
                <a:schemeClr val="tx1"/>
              </a:solidFill>
            </a:rPr>
            <a:t>Scenario 1. The MRG prompts you to make </a:t>
          </a:r>
          <a:r>
            <a:rPr lang="en-AU" sz="4100" b="1" kern="1200" dirty="0" smtClean="0">
              <a:solidFill>
                <a:schemeClr val="tx1"/>
              </a:solidFill>
            </a:rPr>
            <a:t>an immediate report </a:t>
          </a:r>
          <a:r>
            <a:rPr lang="en-AU" sz="4100" kern="1200" dirty="0" smtClean="0">
              <a:solidFill>
                <a:schemeClr val="tx1"/>
              </a:solidFill>
            </a:rPr>
            <a:t>to the Child Protection Helpline</a:t>
          </a:r>
          <a:endParaRPr lang="en-AU" sz="4100" kern="1200" dirty="0">
            <a:solidFill>
              <a:schemeClr val="tx1"/>
            </a:solidFill>
          </a:endParaRPr>
        </a:p>
      </dsp:txBody>
      <dsp:txXfrm>
        <a:off x="105220" y="104448"/>
        <a:ext cx="5483482" cy="3357218"/>
      </dsp:txXfrm>
    </dsp:sp>
    <dsp:sp modelId="{4B8F9C96-60DC-405E-AE78-680ABD4DAAA6}">
      <dsp:nvSpPr>
        <dsp:cNvPr id="0" name=""/>
        <dsp:cNvSpPr/>
      </dsp:nvSpPr>
      <dsp:spPr>
        <a:xfrm rot="21432558">
          <a:off x="5960395" y="1270729"/>
          <a:ext cx="567944" cy="693438"/>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1289050">
            <a:lnSpc>
              <a:spcPct val="90000"/>
            </a:lnSpc>
            <a:spcBef>
              <a:spcPct val="0"/>
            </a:spcBef>
            <a:spcAft>
              <a:spcPct val="35000"/>
            </a:spcAft>
          </a:pPr>
          <a:endParaRPr lang="en-AU" sz="2900" kern="1200" dirty="0"/>
        </a:p>
      </dsp:txBody>
      <dsp:txXfrm>
        <a:off x="5960496" y="1413565"/>
        <a:ext cx="397561" cy="416062"/>
      </dsp:txXfrm>
    </dsp:sp>
    <dsp:sp modelId="{64CC394B-BEE6-4AB3-9140-CC829000D6BA}">
      <dsp:nvSpPr>
        <dsp:cNvPr id="0" name=""/>
        <dsp:cNvSpPr/>
      </dsp:nvSpPr>
      <dsp:spPr>
        <a:xfrm>
          <a:off x="6763474" y="295857"/>
          <a:ext cx="3413453" cy="2426183"/>
        </a:xfrm>
        <a:prstGeom prst="roundRect">
          <a:avLst>
            <a:gd name="adj" fmla="val 10000"/>
          </a:avLst>
        </a:prstGeom>
        <a:solidFill>
          <a:schemeClr val="accent1">
            <a:lumMod val="40000"/>
            <a:lumOff val="6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6210" tIns="156210" rIns="156210" bIns="156210" numCol="1" spcCol="1270" anchor="ctr" anchorCtr="0">
          <a:noAutofit/>
        </a:bodyPr>
        <a:lstStyle/>
        <a:p>
          <a:pPr lvl="0" algn="ctr" defTabSz="1822450">
            <a:lnSpc>
              <a:spcPct val="90000"/>
            </a:lnSpc>
            <a:spcBef>
              <a:spcPct val="0"/>
            </a:spcBef>
            <a:spcAft>
              <a:spcPct val="35000"/>
            </a:spcAft>
          </a:pPr>
          <a:r>
            <a:rPr lang="en-AU" sz="4100" kern="1200" dirty="0" smtClean="0">
              <a:solidFill>
                <a:schemeClr val="tx1"/>
              </a:solidFill>
            </a:rPr>
            <a:t>Call 132 111.</a:t>
          </a:r>
          <a:endParaRPr lang="en-AU" sz="4100" kern="1200" dirty="0">
            <a:solidFill>
              <a:schemeClr val="tx1"/>
            </a:solidFill>
          </a:endParaRPr>
        </a:p>
      </dsp:txBody>
      <dsp:txXfrm>
        <a:off x="6834534" y="366917"/>
        <a:ext cx="3271333" cy="228406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9998D8B-13A4-4C69-A6C8-F1E33913F235}">
      <dsp:nvSpPr>
        <dsp:cNvPr id="0" name=""/>
        <dsp:cNvSpPr/>
      </dsp:nvSpPr>
      <dsp:spPr>
        <a:xfrm>
          <a:off x="775" y="0"/>
          <a:ext cx="5713256" cy="3592323"/>
        </a:xfrm>
        <a:prstGeom prst="roundRect">
          <a:avLst>
            <a:gd name="adj" fmla="val 10000"/>
          </a:avLst>
        </a:prstGeom>
        <a:solidFill>
          <a:schemeClr val="accent1">
            <a:lumMod val="40000"/>
            <a:lumOff val="6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3830" tIns="163830" rIns="163830" bIns="163830" numCol="1" spcCol="1270" anchor="ctr" anchorCtr="0">
          <a:noAutofit/>
        </a:bodyPr>
        <a:lstStyle/>
        <a:p>
          <a:pPr lvl="0" algn="ctr" defTabSz="1911350">
            <a:lnSpc>
              <a:spcPct val="90000"/>
            </a:lnSpc>
            <a:spcBef>
              <a:spcPct val="0"/>
            </a:spcBef>
            <a:spcAft>
              <a:spcPct val="35000"/>
            </a:spcAft>
          </a:pPr>
          <a:r>
            <a:rPr lang="en-AU" sz="4300" kern="1200" dirty="0" smtClean="0">
              <a:solidFill>
                <a:schemeClr val="tx1"/>
              </a:solidFill>
            </a:rPr>
            <a:t>Scenario 2. The MRG prompts you to make </a:t>
          </a:r>
          <a:r>
            <a:rPr lang="en-AU" sz="4300" b="1" kern="1200" dirty="0" smtClean="0">
              <a:solidFill>
                <a:schemeClr val="tx1"/>
              </a:solidFill>
            </a:rPr>
            <a:t>an imminent or non-imminent </a:t>
          </a:r>
          <a:r>
            <a:rPr lang="en-AU" sz="4300" kern="1200" dirty="0" smtClean="0">
              <a:solidFill>
                <a:schemeClr val="tx1"/>
              </a:solidFill>
            </a:rPr>
            <a:t>report </a:t>
          </a:r>
          <a:endParaRPr lang="en-AU" sz="4300" kern="1200" dirty="0">
            <a:solidFill>
              <a:schemeClr val="tx1"/>
            </a:solidFill>
          </a:endParaRPr>
        </a:p>
      </dsp:txBody>
      <dsp:txXfrm>
        <a:off x="105991" y="105216"/>
        <a:ext cx="5502824" cy="3381891"/>
      </dsp:txXfrm>
    </dsp:sp>
    <dsp:sp modelId="{4B8F9C96-60DC-405E-AE78-680ABD4DAAA6}">
      <dsp:nvSpPr>
        <dsp:cNvPr id="0" name=""/>
        <dsp:cNvSpPr/>
      </dsp:nvSpPr>
      <dsp:spPr>
        <a:xfrm rot="21431945">
          <a:off x="5982254" y="1281345"/>
          <a:ext cx="570032" cy="695982"/>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1289050">
            <a:lnSpc>
              <a:spcPct val="90000"/>
            </a:lnSpc>
            <a:spcBef>
              <a:spcPct val="0"/>
            </a:spcBef>
            <a:spcAft>
              <a:spcPct val="35000"/>
            </a:spcAft>
          </a:pPr>
          <a:endParaRPr lang="en-AU" sz="2900" kern="1200" dirty="0"/>
        </a:p>
      </dsp:txBody>
      <dsp:txXfrm>
        <a:off x="5982356" y="1424719"/>
        <a:ext cx="399022" cy="417590"/>
      </dsp:txXfrm>
    </dsp:sp>
    <dsp:sp modelId="{64CC394B-BEE6-4AB3-9140-CC829000D6BA}">
      <dsp:nvSpPr>
        <dsp:cNvPr id="0" name=""/>
        <dsp:cNvSpPr/>
      </dsp:nvSpPr>
      <dsp:spPr>
        <a:xfrm>
          <a:off x="6788281" y="298032"/>
          <a:ext cx="3425972" cy="2444014"/>
        </a:xfrm>
        <a:prstGeom prst="roundRect">
          <a:avLst>
            <a:gd name="adj" fmla="val 10000"/>
          </a:avLst>
        </a:prstGeom>
        <a:solidFill>
          <a:schemeClr val="accent1">
            <a:lumMod val="40000"/>
            <a:lumOff val="6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0020" tIns="160020" rIns="160020" bIns="160020" numCol="1" spcCol="1270" anchor="ctr" anchorCtr="0">
          <a:noAutofit/>
        </a:bodyPr>
        <a:lstStyle/>
        <a:p>
          <a:pPr lvl="0" algn="ctr" defTabSz="1866900">
            <a:lnSpc>
              <a:spcPct val="90000"/>
            </a:lnSpc>
            <a:spcBef>
              <a:spcPct val="0"/>
            </a:spcBef>
            <a:spcAft>
              <a:spcPct val="35000"/>
            </a:spcAft>
          </a:pPr>
          <a:r>
            <a:rPr lang="en-AU" sz="4200" kern="1200" dirty="0" smtClean="0">
              <a:solidFill>
                <a:schemeClr val="tx1"/>
              </a:solidFill>
            </a:rPr>
            <a:t>Make an </a:t>
          </a:r>
          <a:r>
            <a:rPr lang="en-AU" sz="4200" i="1" kern="1200" dirty="0" smtClean="0">
              <a:solidFill>
                <a:schemeClr val="tx1"/>
              </a:solidFill>
            </a:rPr>
            <a:t>eReport</a:t>
          </a:r>
          <a:r>
            <a:rPr lang="en-AU" sz="4200" kern="1200" dirty="0" smtClean="0">
              <a:solidFill>
                <a:schemeClr val="tx1"/>
              </a:solidFill>
            </a:rPr>
            <a:t> or call 132 111.</a:t>
          </a:r>
          <a:endParaRPr lang="en-AU" sz="4200" kern="1200" dirty="0">
            <a:solidFill>
              <a:schemeClr val="tx1"/>
            </a:solidFill>
          </a:endParaRPr>
        </a:p>
      </dsp:txBody>
      <dsp:txXfrm>
        <a:off x="6859864" y="369615"/>
        <a:ext cx="3282806" cy="2300848"/>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9998D8B-13A4-4C69-A6C8-F1E33913F235}">
      <dsp:nvSpPr>
        <dsp:cNvPr id="0" name=""/>
        <dsp:cNvSpPr/>
      </dsp:nvSpPr>
      <dsp:spPr>
        <a:xfrm>
          <a:off x="5038" y="0"/>
          <a:ext cx="10253255" cy="3592323"/>
        </a:xfrm>
        <a:prstGeom prst="roundRect">
          <a:avLst>
            <a:gd name="adj" fmla="val 10000"/>
          </a:avLst>
        </a:prstGeom>
        <a:solidFill>
          <a:schemeClr val="accent1">
            <a:lumMod val="40000"/>
            <a:lumOff val="6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3830" tIns="163830" rIns="163830" bIns="163830" numCol="1" spcCol="1270" anchor="ctr" anchorCtr="0">
          <a:noAutofit/>
        </a:bodyPr>
        <a:lstStyle/>
        <a:p>
          <a:pPr lvl="0" algn="ctr" defTabSz="1911350">
            <a:lnSpc>
              <a:spcPct val="90000"/>
            </a:lnSpc>
            <a:spcBef>
              <a:spcPct val="0"/>
            </a:spcBef>
            <a:spcAft>
              <a:spcPct val="35000"/>
            </a:spcAft>
          </a:pPr>
          <a:r>
            <a:rPr lang="en-AU" sz="4300" kern="1200" dirty="0" smtClean="0">
              <a:solidFill>
                <a:schemeClr val="tx1"/>
              </a:solidFill>
            </a:rPr>
            <a:t>Scenario 3. The MRG prompts you to call the Child Wellbeing Unit</a:t>
          </a:r>
          <a:endParaRPr lang="en-AU" sz="4300" kern="1200" dirty="0">
            <a:solidFill>
              <a:schemeClr val="tx1"/>
            </a:solidFill>
          </a:endParaRPr>
        </a:p>
      </dsp:txBody>
      <dsp:txXfrm>
        <a:off x="110254" y="105216"/>
        <a:ext cx="10042823" cy="3381891"/>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9998D8B-13A4-4C69-A6C8-F1E33913F235}">
      <dsp:nvSpPr>
        <dsp:cNvPr id="0" name=""/>
        <dsp:cNvSpPr/>
      </dsp:nvSpPr>
      <dsp:spPr>
        <a:xfrm>
          <a:off x="5038" y="0"/>
          <a:ext cx="10253255" cy="3592323"/>
        </a:xfrm>
        <a:prstGeom prst="roundRect">
          <a:avLst>
            <a:gd name="adj" fmla="val 10000"/>
          </a:avLst>
        </a:prstGeom>
        <a:solidFill>
          <a:schemeClr val="accent1">
            <a:lumMod val="40000"/>
            <a:lumOff val="6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3830" tIns="163830" rIns="163830" bIns="163830" numCol="1" spcCol="1270" anchor="ctr" anchorCtr="0">
          <a:noAutofit/>
        </a:bodyPr>
        <a:lstStyle/>
        <a:p>
          <a:pPr lvl="0" algn="ctr" defTabSz="1911350">
            <a:lnSpc>
              <a:spcPct val="90000"/>
            </a:lnSpc>
            <a:spcBef>
              <a:spcPct val="0"/>
            </a:spcBef>
            <a:spcAft>
              <a:spcPct val="35000"/>
            </a:spcAft>
          </a:pPr>
          <a:r>
            <a:rPr lang="en-AU" sz="4300" kern="1200" dirty="0" smtClean="0">
              <a:solidFill>
                <a:schemeClr val="tx1"/>
              </a:solidFill>
            </a:rPr>
            <a:t>Scenario 4. The MRG prompts you to continue care</a:t>
          </a:r>
          <a:endParaRPr lang="en-AU" sz="4300" kern="1200" dirty="0">
            <a:solidFill>
              <a:schemeClr val="tx1"/>
            </a:solidFill>
          </a:endParaRPr>
        </a:p>
      </dsp:txBody>
      <dsp:txXfrm>
        <a:off x="110254" y="105216"/>
        <a:ext cx="10042823" cy="3381891"/>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889938" cy="495348"/>
          </a:xfrm>
          <a:prstGeom prst="rect">
            <a:avLst/>
          </a:prstGeom>
        </p:spPr>
        <p:txBody>
          <a:bodyPr vert="horz" lIns="91440" tIns="45720" rIns="91440" bIns="45720" rtlCol="0"/>
          <a:lstStyle>
            <a:lvl1pPr algn="l">
              <a:defRPr sz="1200"/>
            </a:lvl1pPr>
          </a:lstStyle>
          <a:p>
            <a:endParaRPr lang="en-AU" dirty="0"/>
          </a:p>
        </p:txBody>
      </p:sp>
      <p:sp>
        <p:nvSpPr>
          <p:cNvPr id="3" name="Date Placeholder 2"/>
          <p:cNvSpPr>
            <a:spLocks noGrp="1"/>
          </p:cNvSpPr>
          <p:nvPr>
            <p:ph type="dt" idx="1"/>
          </p:nvPr>
        </p:nvSpPr>
        <p:spPr>
          <a:xfrm>
            <a:off x="3777607" y="0"/>
            <a:ext cx="2889938" cy="495348"/>
          </a:xfrm>
          <a:prstGeom prst="rect">
            <a:avLst/>
          </a:prstGeom>
        </p:spPr>
        <p:txBody>
          <a:bodyPr vert="horz" lIns="91440" tIns="45720" rIns="91440" bIns="45720" rtlCol="0"/>
          <a:lstStyle>
            <a:lvl1pPr algn="r">
              <a:defRPr sz="1200"/>
            </a:lvl1pPr>
          </a:lstStyle>
          <a:p>
            <a:fld id="{8109058D-7169-4B7A-B1D3-ECC2F52D29C8}" type="datetimeFigureOut">
              <a:rPr lang="en-AU" smtClean="0"/>
              <a:t>26/07/2019</a:t>
            </a:fld>
            <a:endParaRPr lang="en-AU" dirty="0"/>
          </a:p>
        </p:txBody>
      </p:sp>
      <p:sp>
        <p:nvSpPr>
          <p:cNvPr id="4" name="Slide Image Placeholder 3"/>
          <p:cNvSpPr>
            <a:spLocks noGrp="1" noRot="1" noChangeAspect="1"/>
          </p:cNvSpPr>
          <p:nvPr>
            <p:ph type="sldImg" idx="2"/>
          </p:nvPr>
        </p:nvSpPr>
        <p:spPr>
          <a:xfrm>
            <a:off x="373063" y="1233488"/>
            <a:ext cx="5922962" cy="3332162"/>
          </a:xfrm>
          <a:prstGeom prst="rect">
            <a:avLst/>
          </a:prstGeom>
          <a:noFill/>
          <a:ln w="12700">
            <a:solidFill>
              <a:prstClr val="black"/>
            </a:solidFill>
          </a:ln>
        </p:spPr>
        <p:txBody>
          <a:bodyPr vert="horz" lIns="91440" tIns="45720" rIns="91440" bIns="45720" rtlCol="0" anchor="ctr"/>
          <a:lstStyle/>
          <a:p>
            <a:endParaRPr lang="en-AU" dirty="0"/>
          </a:p>
        </p:txBody>
      </p:sp>
      <p:sp>
        <p:nvSpPr>
          <p:cNvPr id="5" name="Notes Placeholder 4"/>
          <p:cNvSpPr>
            <a:spLocks noGrp="1"/>
          </p:cNvSpPr>
          <p:nvPr>
            <p:ph type="body" sz="quarter" idx="3"/>
          </p:nvPr>
        </p:nvSpPr>
        <p:spPr>
          <a:xfrm>
            <a:off x="666909" y="4751219"/>
            <a:ext cx="5335270" cy="3887361"/>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6" name="Footer Placeholder 5"/>
          <p:cNvSpPr>
            <a:spLocks noGrp="1"/>
          </p:cNvSpPr>
          <p:nvPr>
            <p:ph type="ftr" sz="quarter" idx="4"/>
          </p:nvPr>
        </p:nvSpPr>
        <p:spPr>
          <a:xfrm>
            <a:off x="0" y="9377317"/>
            <a:ext cx="2889938" cy="495347"/>
          </a:xfrm>
          <a:prstGeom prst="rect">
            <a:avLst/>
          </a:prstGeom>
        </p:spPr>
        <p:txBody>
          <a:bodyPr vert="horz" lIns="91440" tIns="45720" rIns="91440" bIns="45720" rtlCol="0" anchor="b"/>
          <a:lstStyle>
            <a:lvl1pPr algn="l">
              <a:defRPr sz="1200"/>
            </a:lvl1pPr>
          </a:lstStyle>
          <a:p>
            <a:endParaRPr lang="en-AU" dirty="0"/>
          </a:p>
        </p:txBody>
      </p:sp>
      <p:sp>
        <p:nvSpPr>
          <p:cNvPr id="7" name="Slide Number Placeholder 6"/>
          <p:cNvSpPr>
            <a:spLocks noGrp="1"/>
          </p:cNvSpPr>
          <p:nvPr>
            <p:ph type="sldNum" sz="quarter" idx="5"/>
          </p:nvPr>
        </p:nvSpPr>
        <p:spPr>
          <a:xfrm>
            <a:off x="3777607" y="9377317"/>
            <a:ext cx="2889938" cy="495347"/>
          </a:xfrm>
          <a:prstGeom prst="rect">
            <a:avLst/>
          </a:prstGeom>
        </p:spPr>
        <p:txBody>
          <a:bodyPr vert="horz" lIns="91440" tIns="45720" rIns="91440" bIns="45720" rtlCol="0" anchor="b"/>
          <a:lstStyle>
            <a:lvl1pPr algn="r">
              <a:defRPr sz="1200"/>
            </a:lvl1pPr>
          </a:lstStyle>
          <a:p>
            <a:fld id="{AC3E178D-0669-46C2-B3F1-03C4F3FA8B6D}" type="slidenum">
              <a:rPr lang="en-AU" smtClean="0"/>
              <a:t>‹#›</a:t>
            </a:fld>
            <a:endParaRPr lang="en-AU" dirty="0"/>
          </a:p>
        </p:txBody>
      </p:sp>
    </p:spTree>
    <p:extLst>
      <p:ext uri="{BB962C8B-B14F-4D97-AF65-F5344CB8AC3E}">
        <p14:creationId xmlns:p14="http://schemas.microsoft.com/office/powerpoint/2010/main" val="7851373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AC3E178D-0669-46C2-B3F1-03C4F3FA8B6D}" type="slidenum">
              <a:rPr lang="en-AU" smtClean="0"/>
              <a:t>1</a:t>
            </a:fld>
            <a:endParaRPr lang="en-AU" dirty="0"/>
          </a:p>
        </p:txBody>
      </p:sp>
    </p:spTree>
    <p:extLst>
      <p:ext uri="{BB962C8B-B14F-4D97-AF65-F5344CB8AC3E}">
        <p14:creationId xmlns:p14="http://schemas.microsoft.com/office/powerpoint/2010/main" val="200595867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AC3E178D-0669-46C2-B3F1-03C4F3FA8B6D}" type="slidenum">
              <a:rPr lang="en-AU" smtClean="0"/>
              <a:t>10</a:t>
            </a:fld>
            <a:endParaRPr lang="en-AU" dirty="0"/>
          </a:p>
        </p:txBody>
      </p:sp>
    </p:spTree>
    <p:extLst>
      <p:ext uri="{BB962C8B-B14F-4D97-AF65-F5344CB8AC3E}">
        <p14:creationId xmlns:p14="http://schemas.microsoft.com/office/powerpoint/2010/main" val="231823884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AC3E178D-0669-46C2-B3F1-03C4F3FA8B6D}" type="slidenum">
              <a:rPr lang="en-AU" smtClean="0"/>
              <a:t>11</a:t>
            </a:fld>
            <a:endParaRPr lang="en-AU" dirty="0"/>
          </a:p>
        </p:txBody>
      </p:sp>
    </p:spTree>
    <p:extLst>
      <p:ext uri="{BB962C8B-B14F-4D97-AF65-F5344CB8AC3E}">
        <p14:creationId xmlns:p14="http://schemas.microsoft.com/office/powerpoint/2010/main" val="342681471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60363" y="155575"/>
            <a:ext cx="5922962" cy="3332163"/>
          </a:xfrm>
        </p:spPr>
      </p:sp>
      <p:sp>
        <p:nvSpPr>
          <p:cNvPr id="3" name="Notes Placeholder 2"/>
          <p:cNvSpPr>
            <a:spLocks noGrp="1"/>
          </p:cNvSpPr>
          <p:nvPr>
            <p:ph type="body" idx="1"/>
          </p:nvPr>
        </p:nvSpPr>
        <p:spPr>
          <a:xfrm>
            <a:off x="172902" y="3617692"/>
            <a:ext cx="6298583" cy="3887361"/>
          </a:xfrm>
        </p:spPr>
        <p:txBody>
          <a:bodyPr/>
          <a:lstStyle/>
          <a:p>
            <a:endParaRPr lang="en-AU" dirty="0"/>
          </a:p>
        </p:txBody>
      </p:sp>
      <p:sp>
        <p:nvSpPr>
          <p:cNvPr id="4" name="Slide Number Placeholder 3"/>
          <p:cNvSpPr>
            <a:spLocks noGrp="1"/>
          </p:cNvSpPr>
          <p:nvPr>
            <p:ph type="sldNum" sz="quarter" idx="10"/>
          </p:nvPr>
        </p:nvSpPr>
        <p:spPr/>
        <p:txBody>
          <a:bodyPr/>
          <a:lstStyle/>
          <a:p>
            <a:fld id="{AC3E178D-0669-46C2-B3F1-03C4F3FA8B6D}" type="slidenum">
              <a:rPr lang="en-AU" smtClean="0"/>
              <a:t>12</a:t>
            </a:fld>
            <a:endParaRPr lang="en-AU" dirty="0"/>
          </a:p>
        </p:txBody>
      </p:sp>
    </p:spTree>
    <p:extLst>
      <p:ext uri="{BB962C8B-B14F-4D97-AF65-F5344CB8AC3E}">
        <p14:creationId xmlns:p14="http://schemas.microsoft.com/office/powerpoint/2010/main" val="22638881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AC3E178D-0669-46C2-B3F1-03C4F3FA8B6D}" type="slidenum">
              <a:rPr lang="en-AU" smtClean="0"/>
              <a:t>13</a:t>
            </a:fld>
            <a:endParaRPr lang="en-AU" dirty="0"/>
          </a:p>
        </p:txBody>
      </p:sp>
    </p:spTree>
    <p:extLst>
      <p:ext uri="{BB962C8B-B14F-4D97-AF65-F5344CB8AC3E}">
        <p14:creationId xmlns:p14="http://schemas.microsoft.com/office/powerpoint/2010/main" val="17967091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AC3E178D-0669-46C2-B3F1-03C4F3FA8B6D}" type="slidenum">
              <a:rPr lang="en-AU" smtClean="0"/>
              <a:t>14</a:t>
            </a:fld>
            <a:endParaRPr lang="en-AU" dirty="0"/>
          </a:p>
        </p:txBody>
      </p:sp>
    </p:spTree>
    <p:extLst>
      <p:ext uri="{BB962C8B-B14F-4D97-AF65-F5344CB8AC3E}">
        <p14:creationId xmlns:p14="http://schemas.microsoft.com/office/powerpoint/2010/main" val="313124454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AC3E178D-0669-46C2-B3F1-03C4F3FA8B6D}" type="slidenum">
              <a:rPr lang="en-AU" smtClean="0"/>
              <a:t>15</a:t>
            </a:fld>
            <a:endParaRPr lang="en-AU" dirty="0"/>
          </a:p>
        </p:txBody>
      </p:sp>
    </p:spTree>
    <p:extLst>
      <p:ext uri="{BB962C8B-B14F-4D97-AF65-F5344CB8AC3E}">
        <p14:creationId xmlns:p14="http://schemas.microsoft.com/office/powerpoint/2010/main" val="40564273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AC3E178D-0669-46C2-B3F1-03C4F3FA8B6D}" type="slidenum">
              <a:rPr lang="en-AU" smtClean="0"/>
              <a:t>16</a:t>
            </a:fld>
            <a:endParaRPr lang="en-AU" dirty="0"/>
          </a:p>
        </p:txBody>
      </p:sp>
    </p:spTree>
    <p:extLst>
      <p:ext uri="{BB962C8B-B14F-4D97-AF65-F5344CB8AC3E}">
        <p14:creationId xmlns:p14="http://schemas.microsoft.com/office/powerpoint/2010/main" val="521211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AC3E178D-0669-46C2-B3F1-03C4F3FA8B6D}" type="slidenum">
              <a:rPr lang="en-AU" smtClean="0"/>
              <a:t>17</a:t>
            </a:fld>
            <a:endParaRPr lang="en-AU" dirty="0"/>
          </a:p>
        </p:txBody>
      </p:sp>
    </p:spTree>
    <p:extLst>
      <p:ext uri="{BB962C8B-B14F-4D97-AF65-F5344CB8AC3E}">
        <p14:creationId xmlns:p14="http://schemas.microsoft.com/office/powerpoint/2010/main" val="104245958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AC3E178D-0669-46C2-B3F1-03C4F3FA8B6D}" type="slidenum">
              <a:rPr lang="en-AU" smtClean="0"/>
              <a:t>18</a:t>
            </a:fld>
            <a:endParaRPr lang="en-AU" dirty="0"/>
          </a:p>
        </p:txBody>
      </p:sp>
    </p:spTree>
    <p:extLst>
      <p:ext uri="{BB962C8B-B14F-4D97-AF65-F5344CB8AC3E}">
        <p14:creationId xmlns:p14="http://schemas.microsoft.com/office/powerpoint/2010/main" val="249994725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AC3E178D-0669-46C2-B3F1-03C4F3FA8B6D}" type="slidenum">
              <a:rPr lang="en-AU" smtClean="0"/>
              <a:t>19</a:t>
            </a:fld>
            <a:endParaRPr lang="en-AU" dirty="0"/>
          </a:p>
        </p:txBody>
      </p:sp>
    </p:spTree>
    <p:extLst>
      <p:ext uri="{BB962C8B-B14F-4D97-AF65-F5344CB8AC3E}">
        <p14:creationId xmlns:p14="http://schemas.microsoft.com/office/powerpoint/2010/main" val="34282547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AC3E178D-0669-46C2-B3F1-03C4F3FA8B6D}" type="slidenum">
              <a:rPr lang="en-AU" smtClean="0"/>
              <a:t>2</a:t>
            </a:fld>
            <a:endParaRPr lang="en-AU" dirty="0"/>
          </a:p>
        </p:txBody>
      </p:sp>
    </p:spTree>
    <p:extLst>
      <p:ext uri="{BB962C8B-B14F-4D97-AF65-F5344CB8AC3E}">
        <p14:creationId xmlns:p14="http://schemas.microsoft.com/office/powerpoint/2010/main" val="76146985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AC3E178D-0669-46C2-B3F1-03C4F3FA8B6D}" type="slidenum">
              <a:rPr lang="en-AU" smtClean="0"/>
              <a:t>20</a:t>
            </a:fld>
            <a:endParaRPr lang="en-AU" dirty="0"/>
          </a:p>
        </p:txBody>
      </p:sp>
    </p:spTree>
    <p:extLst>
      <p:ext uri="{BB962C8B-B14F-4D97-AF65-F5344CB8AC3E}">
        <p14:creationId xmlns:p14="http://schemas.microsoft.com/office/powerpoint/2010/main" val="358016024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AC3E178D-0669-46C2-B3F1-03C4F3FA8B6D}" type="slidenum">
              <a:rPr lang="en-AU" smtClean="0"/>
              <a:t>21</a:t>
            </a:fld>
            <a:endParaRPr lang="en-AU" dirty="0"/>
          </a:p>
        </p:txBody>
      </p:sp>
    </p:spTree>
    <p:extLst>
      <p:ext uri="{BB962C8B-B14F-4D97-AF65-F5344CB8AC3E}">
        <p14:creationId xmlns:p14="http://schemas.microsoft.com/office/powerpoint/2010/main" val="173985337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AC3E178D-0669-46C2-B3F1-03C4F3FA8B6D}" type="slidenum">
              <a:rPr lang="en-AU" smtClean="0"/>
              <a:t>22</a:t>
            </a:fld>
            <a:endParaRPr lang="en-AU" dirty="0"/>
          </a:p>
        </p:txBody>
      </p:sp>
    </p:spTree>
    <p:extLst>
      <p:ext uri="{BB962C8B-B14F-4D97-AF65-F5344CB8AC3E}">
        <p14:creationId xmlns:p14="http://schemas.microsoft.com/office/powerpoint/2010/main" val="230479896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AC3E178D-0669-46C2-B3F1-03C4F3FA8B6D}" type="slidenum">
              <a:rPr lang="en-AU" smtClean="0"/>
              <a:t>23</a:t>
            </a:fld>
            <a:endParaRPr lang="en-AU" dirty="0"/>
          </a:p>
        </p:txBody>
      </p:sp>
    </p:spTree>
    <p:extLst>
      <p:ext uri="{BB962C8B-B14F-4D97-AF65-F5344CB8AC3E}">
        <p14:creationId xmlns:p14="http://schemas.microsoft.com/office/powerpoint/2010/main" val="117232400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AC3E178D-0669-46C2-B3F1-03C4F3FA8B6D}" type="slidenum">
              <a:rPr lang="en-AU" smtClean="0"/>
              <a:t>24</a:t>
            </a:fld>
            <a:endParaRPr lang="en-AU" dirty="0"/>
          </a:p>
        </p:txBody>
      </p:sp>
    </p:spTree>
    <p:extLst>
      <p:ext uri="{BB962C8B-B14F-4D97-AF65-F5344CB8AC3E}">
        <p14:creationId xmlns:p14="http://schemas.microsoft.com/office/powerpoint/2010/main" val="24366402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smtClean="0"/>
          </a:p>
        </p:txBody>
      </p:sp>
      <p:sp>
        <p:nvSpPr>
          <p:cNvPr id="4" name="Slide Number Placeholder 3"/>
          <p:cNvSpPr>
            <a:spLocks noGrp="1"/>
          </p:cNvSpPr>
          <p:nvPr>
            <p:ph type="sldNum" sz="quarter" idx="10"/>
          </p:nvPr>
        </p:nvSpPr>
        <p:spPr/>
        <p:txBody>
          <a:bodyPr/>
          <a:lstStyle/>
          <a:p>
            <a:fld id="{AC3E178D-0669-46C2-B3F1-03C4F3FA8B6D}" type="slidenum">
              <a:rPr lang="en-AU" smtClean="0"/>
              <a:t>25</a:t>
            </a:fld>
            <a:endParaRPr lang="en-AU" dirty="0"/>
          </a:p>
        </p:txBody>
      </p:sp>
    </p:spTree>
    <p:extLst>
      <p:ext uri="{BB962C8B-B14F-4D97-AF65-F5344CB8AC3E}">
        <p14:creationId xmlns:p14="http://schemas.microsoft.com/office/powerpoint/2010/main" val="2767165922"/>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AC3E178D-0669-46C2-B3F1-03C4F3FA8B6D}" type="slidenum">
              <a:rPr lang="en-AU" smtClean="0"/>
              <a:t>26</a:t>
            </a:fld>
            <a:endParaRPr lang="en-AU" dirty="0"/>
          </a:p>
        </p:txBody>
      </p:sp>
    </p:spTree>
    <p:extLst>
      <p:ext uri="{BB962C8B-B14F-4D97-AF65-F5344CB8AC3E}">
        <p14:creationId xmlns:p14="http://schemas.microsoft.com/office/powerpoint/2010/main" val="2713030260"/>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AC3E178D-0669-46C2-B3F1-03C4F3FA8B6D}" type="slidenum">
              <a:rPr lang="en-AU" smtClean="0"/>
              <a:t>27</a:t>
            </a:fld>
            <a:endParaRPr lang="en-AU" dirty="0"/>
          </a:p>
        </p:txBody>
      </p:sp>
    </p:spTree>
    <p:extLst>
      <p:ext uri="{BB962C8B-B14F-4D97-AF65-F5344CB8AC3E}">
        <p14:creationId xmlns:p14="http://schemas.microsoft.com/office/powerpoint/2010/main" val="2094357964"/>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AC3E178D-0669-46C2-B3F1-03C4F3FA8B6D}" type="slidenum">
              <a:rPr lang="en-AU" smtClean="0"/>
              <a:t>28</a:t>
            </a:fld>
            <a:endParaRPr lang="en-AU" dirty="0"/>
          </a:p>
        </p:txBody>
      </p:sp>
    </p:spTree>
    <p:extLst>
      <p:ext uri="{BB962C8B-B14F-4D97-AF65-F5344CB8AC3E}">
        <p14:creationId xmlns:p14="http://schemas.microsoft.com/office/powerpoint/2010/main" val="1063831847"/>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AC3E178D-0669-46C2-B3F1-03C4F3FA8B6D}" type="slidenum">
              <a:rPr lang="en-AU" smtClean="0"/>
              <a:t>29</a:t>
            </a:fld>
            <a:endParaRPr lang="en-AU" dirty="0"/>
          </a:p>
        </p:txBody>
      </p:sp>
    </p:spTree>
    <p:extLst>
      <p:ext uri="{BB962C8B-B14F-4D97-AF65-F5344CB8AC3E}">
        <p14:creationId xmlns:p14="http://schemas.microsoft.com/office/powerpoint/2010/main" val="222005393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92100" y="320675"/>
            <a:ext cx="5921375" cy="3332163"/>
          </a:xfrm>
        </p:spPr>
      </p:sp>
      <p:sp>
        <p:nvSpPr>
          <p:cNvPr id="3" name="Notes Placeholder 2"/>
          <p:cNvSpPr>
            <a:spLocks noGrp="1"/>
          </p:cNvSpPr>
          <p:nvPr>
            <p:ph type="body" idx="1"/>
          </p:nvPr>
        </p:nvSpPr>
        <p:spPr>
          <a:xfrm>
            <a:off x="115269" y="3983345"/>
            <a:ext cx="6552276" cy="3887361"/>
          </a:xfrm>
        </p:spPr>
        <p:txBody>
          <a:bodyPr/>
          <a:lstStyle/>
          <a:p>
            <a:endParaRPr lang="en-AU" dirty="0"/>
          </a:p>
        </p:txBody>
      </p:sp>
      <p:sp>
        <p:nvSpPr>
          <p:cNvPr id="4" name="Slide Number Placeholder 3"/>
          <p:cNvSpPr>
            <a:spLocks noGrp="1"/>
          </p:cNvSpPr>
          <p:nvPr>
            <p:ph type="sldNum" sz="quarter" idx="10"/>
          </p:nvPr>
        </p:nvSpPr>
        <p:spPr/>
        <p:txBody>
          <a:bodyPr/>
          <a:lstStyle/>
          <a:p>
            <a:fld id="{AC3E178D-0669-46C2-B3F1-03C4F3FA8B6D}" type="slidenum">
              <a:rPr lang="en-AU" smtClean="0"/>
              <a:t>3</a:t>
            </a:fld>
            <a:endParaRPr lang="en-AU" dirty="0"/>
          </a:p>
        </p:txBody>
      </p:sp>
    </p:spTree>
    <p:extLst>
      <p:ext uri="{BB962C8B-B14F-4D97-AF65-F5344CB8AC3E}">
        <p14:creationId xmlns:p14="http://schemas.microsoft.com/office/powerpoint/2010/main" val="1323524403"/>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AC3E178D-0669-46C2-B3F1-03C4F3FA8B6D}" type="slidenum">
              <a:rPr lang="en-AU" smtClean="0"/>
              <a:t>30</a:t>
            </a:fld>
            <a:endParaRPr lang="en-AU" dirty="0"/>
          </a:p>
        </p:txBody>
      </p:sp>
    </p:spTree>
    <p:extLst>
      <p:ext uri="{BB962C8B-B14F-4D97-AF65-F5344CB8AC3E}">
        <p14:creationId xmlns:p14="http://schemas.microsoft.com/office/powerpoint/2010/main" val="141501570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AC3E178D-0669-46C2-B3F1-03C4F3FA8B6D}" type="slidenum">
              <a:rPr lang="en-AU" smtClean="0"/>
              <a:t>4</a:t>
            </a:fld>
            <a:endParaRPr lang="en-AU" dirty="0"/>
          </a:p>
        </p:txBody>
      </p:sp>
    </p:spTree>
    <p:extLst>
      <p:ext uri="{BB962C8B-B14F-4D97-AF65-F5344CB8AC3E}">
        <p14:creationId xmlns:p14="http://schemas.microsoft.com/office/powerpoint/2010/main" val="262273642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AC3E178D-0669-46C2-B3F1-03C4F3FA8B6D}" type="slidenum">
              <a:rPr lang="en-AU" smtClean="0"/>
              <a:t>5</a:t>
            </a:fld>
            <a:endParaRPr lang="en-AU" dirty="0"/>
          </a:p>
        </p:txBody>
      </p:sp>
    </p:spTree>
    <p:extLst>
      <p:ext uri="{BB962C8B-B14F-4D97-AF65-F5344CB8AC3E}">
        <p14:creationId xmlns:p14="http://schemas.microsoft.com/office/powerpoint/2010/main" val="2950665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AC3E178D-0669-46C2-B3F1-03C4F3FA8B6D}" type="slidenum">
              <a:rPr lang="en-AU" smtClean="0"/>
              <a:t>6</a:t>
            </a:fld>
            <a:endParaRPr lang="en-AU" dirty="0"/>
          </a:p>
        </p:txBody>
      </p:sp>
    </p:spTree>
    <p:extLst>
      <p:ext uri="{BB962C8B-B14F-4D97-AF65-F5344CB8AC3E}">
        <p14:creationId xmlns:p14="http://schemas.microsoft.com/office/powerpoint/2010/main" val="59525200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AC3E178D-0669-46C2-B3F1-03C4F3FA8B6D}" type="slidenum">
              <a:rPr lang="en-AU" smtClean="0"/>
              <a:t>7</a:t>
            </a:fld>
            <a:endParaRPr lang="en-AU" dirty="0"/>
          </a:p>
        </p:txBody>
      </p:sp>
    </p:spTree>
    <p:extLst>
      <p:ext uri="{BB962C8B-B14F-4D97-AF65-F5344CB8AC3E}">
        <p14:creationId xmlns:p14="http://schemas.microsoft.com/office/powerpoint/2010/main" val="30328585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AC3E178D-0669-46C2-B3F1-03C4F3FA8B6D}" type="slidenum">
              <a:rPr lang="en-AU" smtClean="0"/>
              <a:t>8</a:t>
            </a:fld>
            <a:endParaRPr lang="en-AU" dirty="0"/>
          </a:p>
        </p:txBody>
      </p:sp>
    </p:spTree>
    <p:extLst>
      <p:ext uri="{BB962C8B-B14F-4D97-AF65-F5344CB8AC3E}">
        <p14:creationId xmlns:p14="http://schemas.microsoft.com/office/powerpoint/2010/main" val="40973592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AC3E178D-0669-46C2-B3F1-03C4F3FA8B6D}" type="slidenum">
              <a:rPr lang="en-AU" smtClean="0"/>
              <a:t>9</a:t>
            </a:fld>
            <a:endParaRPr lang="en-AU" dirty="0"/>
          </a:p>
        </p:txBody>
      </p:sp>
    </p:spTree>
    <p:extLst>
      <p:ext uri="{BB962C8B-B14F-4D97-AF65-F5344CB8AC3E}">
        <p14:creationId xmlns:p14="http://schemas.microsoft.com/office/powerpoint/2010/main" val="422002228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AU"/>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AU"/>
          </a:p>
        </p:txBody>
      </p:sp>
      <p:sp>
        <p:nvSpPr>
          <p:cNvPr id="4" name="Date Placeholder 3"/>
          <p:cNvSpPr>
            <a:spLocks noGrp="1"/>
          </p:cNvSpPr>
          <p:nvPr>
            <p:ph type="dt" sz="half" idx="10"/>
          </p:nvPr>
        </p:nvSpPr>
        <p:spPr/>
        <p:txBody>
          <a:bodyPr/>
          <a:lstStyle/>
          <a:p>
            <a:fld id="{74AC55A8-2212-4F1B-B80D-B0BDA687A243}" type="datetime1">
              <a:rPr lang="en-AU" smtClean="0"/>
              <a:t>26/07/2019</a:t>
            </a:fld>
            <a:endParaRPr lang="en-AU" dirty="0"/>
          </a:p>
        </p:txBody>
      </p:sp>
      <p:sp>
        <p:nvSpPr>
          <p:cNvPr id="5" name="Footer Placeholder 4"/>
          <p:cNvSpPr>
            <a:spLocks noGrp="1"/>
          </p:cNvSpPr>
          <p:nvPr>
            <p:ph type="ftr" sz="quarter" idx="11"/>
          </p:nvPr>
        </p:nvSpPr>
        <p:spPr/>
        <p:txBody>
          <a:bodyPr/>
          <a:lstStyle/>
          <a:p>
            <a:endParaRPr lang="en-AU" dirty="0"/>
          </a:p>
        </p:txBody>
      </p:sp>
      <p:sp>
        <p:nvSpPr>
          <p:cNvPr id="6" name="Slide Number Placeholder 5"/>
          <p:cNvSpPr>
            <a:spLocks noGrp="1"/>
          </p:cNvSpPr>
          <p:nvPr>
            <p:ph type="sldNum" sz="quarter" idx="12"/>
          </p:nvPr>
        </p:nvSpPr>
        <p:spPr/>
        <p:txBody>
          <a:bodyPr/>
          <a:lstStyle/>
          <a:p>
            <a:fld id="{D9B0E2F5-DDB5-4634-93F2-347EC034A9D4}" type="slidenum">
              <a:rPr lang="en-AU" smtClean="0"/>
              <a:t>‹#›</a:t>
            </a:fld>
            <a:endParaRPr lang="en-AU" dirty="0"/>
          </a:p>
        </p:txBody>
      </p:sp>
    </p:spTree>
    <p:extLst>
      <p:ext uri="{BB962C8B-B14F-4D97-AF65-F5344CB8AC3E}">
        <p14:creationId xmlns:p14="http://schemas.microsoft.com/office/powerpoint/2010/main" val="41584228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Date Placeholder 3"/>
          <p:cNvSpPr>
            <a:spLocks noGrp="1"/>
          </p:cNvSpPr>
          <p:nvPr>
            <p:ph type="dt" sz="half" idx="10"/>
          </p:nvPr>
        </p:nvSpPr>
        <p:spPr/>
        <p:txBody>
          <a:bodyPr/>
          <a:lstStyle/>
          <a:p>
            <a:fld id="{E76B6482-26E2-404E-8230-949F431F8542}" type="datetime1">
              <a:rPr lang="en-AU" smtClean="0"/>
              <a:t>26/07/2019</a:t>
            </a:fld>
            <a:endParaRPr lang="en-AU" dirty="0"/>
          </a:p>
        </p:txBody>
      </p:sp>
      <p:sp>
        <p:nvSpPr>
          <p:cNvPr id="5" name="Footer Placeholder 4"/>
          <p:cNvSpPr>
            <a:spLocks noGrp="1"/>
          </p:cNvSpPr>
          <p:nvPr>
            <p:ph type="ftr" sz="quarter" idx="11"/>
          </p:nvPr>
        </p:nvSpPr>
        <p:spPr/>
        <p:txBody>
          <a:bodyPr/>
          <a:lstStyle/>
          <a:p>
            <a:endParaRPr lang="en-AU" dirty="0"/>
          </a:p>
        </p:txBody>
      </p:sp>
      <p:sp>
        <p:nvSpPr>
          <p:cNvPr id="6" name="Slide Number Placeholder 5"/>
          <p:cNvSpPr>
            <a:spLocks noGrp="1"/>
          </p:cNvSpPr>
          <p:nvPr>
            <p:ph type="sldNum" sz="quarter" idx="12"/>
          </p:nvPr>
        </p:nvSpPr>
        <p:spPr/>
        <p:txBody>
          <a:bodyPr/>
          <a:lstStyle/>
          <a:p>
            <a:fld id="{D9B0E2F5-DDB5-4634-93F2-347EC034A9D4}" type="slidenum">
              <a:rPr lang="en-AU" smtClean="0"/>
              <a:t>‹#›</a:t>
            </a:fld>
            <a:endParaRPr lang="en-AU" dirty="0"/>
          </a:p>
        </p:txBody>
      </p:sp>
    </p:spTree>
    <p:extLst>
      <p:ext uri="{BB962C8B-B14F-4D97-AF65-F5344CB8AC3E}">
        <p14:creationId xmlns:p14="http://schemas.microsoft.com/office/powerpoint/2010/main" val="17709103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AU"/>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Date Placeholder 3"/>
          <p:cNvSpPr>
            <a:spLocks noGrp="1"/>
          </p:cNvSpPr>
          <p:nvPr>
            <p:ph type="dt" sz="half" idx="10"/>
          </p:nvPr>
        </p:nvSpPr>
        <p:spPr/>
        <p:txBody>
          <a:bodyPr/>
          <a:lstStyle/>
          <a:p>
            <a:fld id="{F5DC20AC-E6BF-4DF7-A5E9-234874BA4395}" type="datetime1">
              <a:rPr lang="en-AU" smtClean="0"/>
              <a:t>26/07/2019</a:t>
            </a:fld>
            <a:endParaRPr lang="en-AU" dirty="0"/>
          </a:p>
        </p:txBody>
      </p:sp>
      <p:sp>
        <p:nvSpPr>
          <p:cNvPr id="5" name="Footer Placeholder 4"/>
          <p:cNvSpPr>
            <a:spLocks noGrp="1"/>
          </p:cNvSpPr>
          <p:nvPr>
            <p:ph type="ftr" sz="quarter" idx="11"/>
          </p:nvPr>
        </p:nvSpPr>
        <p:spPr/>
        <p:txBody>
          <a:bodyPr/>
          <a:lstStyle/>
          <a:p>
            <a:endParaRPr lang="en-AU" dirty="0"/>
          </a:p>
        </p:txBody>
      </p:sp>
      <p:sp>
        <p:nvSpPr>
          <p:cNvPr id="6" name="Slide Number Placeholder 5"/>
          <p:cNvSpPr>
            <a:spLocks noGrp="1"/>
          </p:cNvSpPr>
          <p:nvPr>
            <p:ph type="sldNum" sz="quarter" idx="12"/>
          </p:nvPr>
        </p:nvSpPr>
        <p:spPr/>
        <p:txBody>
          <a:bodyPr/>
          <a:lstStyle/>
          <a:p>
            <a:fld id="{D9B0E2F5-DDB5-4634-93F2-347EC034A9D4}" type="slidenum">
              <a:rPr lang="en-AU" smtClean="0"/>
              <a:t>‹#›</a:t>
            </a:fld>
            <a:endParaRPr lang="en-AU" dirty="0"/>
          </a:p>
        </p:txBody>
      </p:sp>
    </p:spTree>
    <p:extLst>
      <p:ext uri="{BB962C8B-B14F-4D97-AF65-F5344CB8AC3E}">
        <p14:creationId xmlns:p14="http://schemas.microsoft.com/office/powerpoint/2010/main" val="41889660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Date Placeholder 3"/>
          <p:cNvSpPr>
            <a:spLocks noGrp="1"/>
          </p:cNvSpPr>
          <p:nvPr>
            <p:ph type="dt" sz="half" idx="10"/>
          </p:nvPr>
        </p:nvSpPr>
        <p:spPr/>
        <p:txBody>
          <a:bodyPr/>
          <a:lstStyle/>
          <a:p>
            <a:fld id="{79C75350-C5B4-4426-9890-06E84A7E3051}" type="datetime1">
              <a:rPr lang="en-AU" smtClean="0"/>
              <a:t>26/07/2019</a:t>
            </a:fld>
            <a:endParaRPr lang="en-AU" dirty="0"/>
          </a:p>
        </p:txBody>
      </p:sp>
      <p:sp>
        <p:nvSpPr>
          <p:cNvPr id="5" name="Footer Placeholder 4"/>
          <p:cNvSpPr>
            <a:spLocks noGrp="1"/>
          </p:cNvSpPr>
          <p:nvPr>
            <p:ph type="ftr" sz="quarter" idx="11"/>
          </p:nvPr>
        </p:nvSpPr>
        <p:spPr/>
        <p:txBody>
          <a:bodyPr/>
          <a:lstStyle/>
          <a:p>
            <a:endParaRPr lang="en-AU" dirty="0"/>
          </a:p>
        </p:txBody>
      </p:sp>
      <p:sp>
        <p:nvSpPr>
          <p:cNvPr id="6" name="Slide Number Placeholder 5"/>
          <p:cNvSpPr>
            <a:spLocks noGrp="1"/>
          </p:cNvSpPr>
          <p:nvPr>
            <p:ph type="sldNum" sz="quarter" idx="12"/>
          </p:nvPr>
        </p:nvSpPr>
        <p:spPr/>
        <p:txBody>
          <a:bodyPr/>
          <a:lstStyle/>
          <a:p>
            <a:fld id="{D9B0E2F5-DDB5-4634-93F2-347EC034A9D4}" type="slidenum">
              <a:rPr lang="en-AU" smtClean="0"/>
              <a:t>‹#›</a:t>
            </a:fld>
            <a:endParaRPr lang="en-AU" dirty="0"/>
          </a:p>
        </p:txBody>
      </p:sp>
    </p:spTree>
    <p:extLst>
      <p:ext uri="{BB962C8B-B14F-4D97-AF65-F5344CB8AC3E}">
        <p14:creationId xmlns:p14="http://schemas.microsoft.com/office/powerpoint/2010/main" val="7713528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AU"/>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2EDDB4E-1849-4D74-9B9B-860EE8C141AE}" type="datetime1">
              <a:rPr lang="en-AU" smtClean="0"/>
              <a:t>26/07/2019</a:t>
            </a:fld>
            <a:endParaRPr lang="en-AU" dirty="0"/>
          </a:p>
        </p:txBody>
      </p:sp>
      <p:sp>
        <p:nvSpPr>
          <p:cNvPr id="5" name="Footer Placeholder 4"/>
          <p:cNvSpPr>
            <a:spLocks noGrp="1"/>
          </p:cNvSpPr>
          <p:nvPr>
            <p:ph type="ftr" sz="quarter" idx="11"/>
          </p:nvPr>
        </p:nvSpPr>
        <p:spPr/>
        <p:txBody>
          <a:bodyPr/>
          <a:lstStyle/>
          <a:p>
            <a:endParaRPr lang="en-AU" dirty="0"/>
          </a:p>
        </p:txBody>
      </p:sp>
      <p:sp>
        <p:nvSpPr>
          <p:cNvPr id="6" name="Slide Number Placeholder 5"/>
          <p:cNvSpPr>
            <a:spLocks noGrp="1"/>
          </p:cNvSpPr>
          <p:nvPr>
            <p:ph type="sldNum" sz="quarter" idx="12"/>
          </p:nvPr>
        </p:nvSpPr>
        <p:spPr/>
        <p:txBody>
          <a:bodyPr/>
          <a:lstStyle/>
          <a:p>
            <a:fld id="{D9B0E2F5-DDB5-4634-93F2-347EC034A9D4}" type="slidenum">
              <a:rPr lang="en-AU" smtClean="0"/>
              <a:t>‹#›</a:t>
            </a:fld>
            <a:endParaRPr lang="en-AU" dirty="0"/>
          </a:p>
        </p:txBody>
      </p:sp>
    </p:spTree>
    <p:extLst>
      <p:ext uri="{BB962C8B-B14F-4D97-AF65-F5344CB8AC3E}">
        <p14:creationId xmlns:p14="http://schemas.microsoft.com/office/powerpoint/2010/main" val="5822655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5" name="Date Placeholder 4"/>
          <p:cNvSpPr>
            <a:spLocks noGrp="1"/>
          </p:cNvSpPr>
          <p:nvPr>
            <p:ph type="dt" sz="half" idx="10"/>
          </p:nvPr>
        </p:nvSpPr>
        <p:spPr/>
        <p:txBody>
          <a:bodyPr/>
          <a:lstStyle/>
          <a:p>
            <a:fld id="{8EB68033-8839-4C56-B029-DD5B2927CB1A}" type="datetime1">
              <a:rPr lang="en-AU" smtClean="0"/>
              <a:t>26/07/2019</a:t>
            </a:fld>
            <a:endParaRPr lang="en-AU" dirty="0"/>
          </a:p>
        </p:txBody>
      </p:sp>
      <p:sp>
        <p:nvSpPr>
          <p:cNvPr id="6" name="Footer Placeholder 5"/>
          <p:cNvSpPr>
            <a:spLocks noGrp="1"/>
          </p:cNvSpPr>
          <p:nvPr>
            <p:ph type="ftr" sz="quarter" idx="11"/>
          </p:nvPr>
        </p:nvSpPr>
        <p:spPr/>
        <p:txBody>
          <a:bodyPr/>
          <a:lstStyle/>
          <a:p>
            <a:endParaRPr lang="en-AU" dirty="0"/>
          </a:p>
        </p:txBody>
      </p:sp>
      <p:sp>
        <p:nvSpPr>
          <p:cNvPr id="7" name="Slide Number Placeholder 6"/>
          <p:cNvSpPr>
            <a:spLocks noGrp="1"/>
          </p:cNvSpPr>
          <p:nvPr>
            <p:ph type="sldNum" sz="quarter" idx="12"/>
          </p:nvPr>
        </p:nvSpPr>
        <p:spPr/>
        <p:txBody>
          <a:bodyPr/>
          <a:lstStyle/>
          <a:p>
            <a:fld id="{D9B0E2F5-DDB5-4634-93F2-347EC034A9D4}" type="slidenum">
              <a:rPr lang="en-AU" smtClean="0"/>
              <a:t>‹#›</a:t>
            </a:fld>
            <a:endParaRPr lang="en-AU" dirty="0"/>
          </a:p>
        </p:txBody>
      </p:sp>
    </p:spTree>
    <p:extLst>
      <p:ext uri="{BB962C8B-B14F-4D97-AF65-F5344CB8AC3E}">
        <p14:creationId xmlns:p14="http://schemas.microsoft.com/office/powerpoint/2010/main" val="4026749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AU"/>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7" name="Date Placeholder 6"/>
          <p:cNvSpPr>
            <a:spLocks noGrp="1"/>
          </p:cNvSpPr>
          <p:nvPr>
            <p:ph type="dt" sz="half" idx="10"/>
          </p:nvPr>
        </p:nvSpPr>
        <p:spPr/>
        <p:txBody>
          <a:bodyPr/>
          <a:lstStyle/>
          <a:p>
            <a:fld id="{6B144056-6706-43C8-AB16-3E7013E77B46}" type="datetime1">
              <a:rPr lang="en-AU" smtClean="0"/>
              <a:t>26/07/2019</a:t>
            </a:fld>
            <a:endParaRPr lang="en-AU" dirty="0"/>
          </a:p>
        </p:txBody>
      </p:sp>
      <p:sp>
        <p:nvSpPr>
          <p:cNvPr id="8" name="Footer Placeholder 7"/>
          <p:cNvSpPr>
            <a:spLocks noGrp="1"/>
          </p:cNvSpPr>
          <p:nvPr>
            <p:ph type="ftr" sz="quarter" idx="11"/>
          </p:nvPr>
        </p:nvSpPr>
        <p:spPr/>
        <p:txBody>
          <a:bodyPr/>
          <a:lstStyle/>
          <a:p>
            <a:endParaRPr lang="en-AU" dirty="0"/>
          </a:p>
        </p:txBody>
      </p:sp>
      <p:sp>
        <p:nvSpPr>
          <p:cNvPr id="9" name="Slide Number Placeholder 8"/>
          <p:cNvSpPr>
            <a:spLocks noGrp="1"/>
          </p:cNvSpPr>
          <p:nvPr>
            <p:ph type="sldNum" sz="quarter" idx="12"/>
          </p:nvPr>
        </p:nvSpPr>
        <p:spPr/>
        <p:txBody>
          <a:bodyPr/>
          <a:lstStyle/>
          <a:p>
            <a:fld id="{D9B0E2F5-DDB5-4634-93F2-347EC034A9D4}" type="slidenum">
              <a:rPr lang="en-AU" smtClean="0"/>
              <a:t>‹#›</a:t>
            </a:fld>
            <a:endParaRPr lang="en-AU" dirty="0"/>
          </a:p>
        </p:txBody>
      </p:sp>
    </p:spTree>
    <p:extLst>
      <p:ext uri="{BB962C8B-B14F-4D97-AF65-F5344CB8AC3E}">
        <p14:creationId xmlns:p14="http://schemas.microsoft.com/office/powerpoint/2010/main" val="6938175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Date Placeholder 2"/>
          <p:cNvSpPr>
            <a:spLocks noGrp="1"/>
          </p:cNvSpPr>
          <p:nvPr>
            <p:ph type="dt" sz="half" idx="10"/>
          </p:nvPr>
        </p:nvSpPr>
        <p:spPr/>
        <p:txBody>
          <a:bodyPr/>
          <a:lstStyle/>
          <a:p>
            <a:fld id="{FB10D58E-BA6D-4098-997B-6DAC73420EA4}" type="datetime1">
              <a:rPr lang="en-AU" smtClean="0"/>
              <a:t>26/07/2019</a:t>
            </a:fld>
            <a:endParaRPr lang="en-AU" dirty="0"/>
          </a:p>
        </p:txBody>
      </p:sp>
      <p:sp>
        <p:nvSpPr>
          <p:cNvPr id="4" name="Footer Placeholder 3"/>
          <p:cNvSpPr>
            <a:spLocks noGrp="1"/>
          </p:cNvSpPr>
          <p:nvPr>
            <p:ph type="ftr" sz="quarter" idx="11"/>
          </p:nvPr>
        </p:nvSpPr>
        <p:spPr/>
        <p:txBody>
          <a:bodyPr/>
          <a:lstStyle/>
          <a:p>
            <a:endParaRPr lang="en-AU" dirty="0"/>
          </a:p>
        </p:txBody>
      </p:sp>
      <p:sp>
        <p:nvSpPr>
          <p:cNvPr id="5" name="Slide Number Placeholder 4"/>
          <p:cNvSpPr>
            <a:spLocks noGrp="1"/>
          </p:cNvSpPr>
          <p:nvPr>
            <p:ph type="sldNum" sz="quarter" idx="12"/>
          </p:nvPr>
        </p:nvSpPr>
        <p:spPr/>
        <p:txBody>
          <a:bodyPr/>
          <a:lstStyle/>
          <a:p>
            <a:fld id="{D9B0E2F5-DDB5-4634-93F2-347EC034A9D4}" type="slidenum">
              <a:rPr lang="en-AU" smtClean="0"/>
              <a:t>‹#›</a:t>
            </a:fld>
            <a:endParaRPr lang="en-AU" dirty="0"/>
          </a:p>
        </p:txBody>
      </p:sp>
    </p:spTree>
    <p:extLst>
      <p:ext uri="{BB962C8B-B14F-4D97-AF65-F5344CB8AC3E}">
        <p14:creationId xmlns:p14="http://schemas.microsoft.com/office/powerpoint/2010/main" val="8084239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DCF32AB-B6F9-4C64-B211-CD7B7BF2C551}" type="datetime1">
              <a:rPr lang="en-AU" smtClean="0"/>
              <a:t>26/07/2019</a:t>
            </a:fld>
            <a:endParaRPr lang="en-AU" dirty="0"/>
          </a:p>
        </p:txBody>
      </p:sp>
      <p:sp>
        <p:nvSpPr>
          <p:cNvPr id="3" name="Footer Placeholder 2"/>
          <p:cNvSpPr>
            <a:spLocks noGrp="1"/>
          </p:cNvSpPr>
          <p:nvPr>
            <p:ph type="ftr" sz="quarter" idx="11"/>
          </p:nvPr>
        </p:nvSpPr>
        <p:spPr/>
        <p:txBody>
          <a:bodyPr/>
          <a:lstStyle/>
          <a:p>
            <a:endParaRPr lang="en-AU" dirty="0"/>
          </a:p>
        </p:txBody>
      </p:sp>
      <p:sp>
        <p:nvSpPr>
          <p:cNvPr id="4" name="Slide Number Placeholder 3"/>
          <p:cNvSpPr>
            <a:spLocks noGrp="1"/>
          </p:cNvSpPr>
          <p:nvPr>
            <p:ph type="sldNum" sz="quarter" idx="12"/>
          </p:nvPr>
        </p:nvSpPr>
        <p:spPr/>
        <p:txBody>
          <a:bodyPr/>
          <a:lstStyle/>
          <a:p>
            <a:fld id="{D9B0E2F5-DDB5-4634-93F2-347EC034A9D4}" type="slidenum">
              <a:rPr lang="en-AU" smtClean="0"/>
              <a:t>‹#›</a:t>
            </a:fld>
            <a:endParaRPr lang="en-AU" dirty="0"/>
          </a:p>
        </p:txBody>
      </p:sp>
    </p:spTree>
    <p:extLst>
      <p:ext uri="{BB962C8B-B14F-4D97-AF65-F5344CB8AC3E}">
        <p14:creationId xmlns:p14="http://schemas.microsoft.com/office/powerpoint/2010/main" val="31404566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AU"/>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4C08A65-13CB-4A58-A01E-5E500FDC0932}" type="datetime1">
              <a:rPr lang="en-AU" smtClean="0"/>
              <a:t>26/07/2019</a:t>
            </a:fld>
            <a:endParaRPr lang="en-AU" dirty="0"/>
          </a:p>
        </p:txBody>
      </p:sp>
      <p:sp>
        <p:nvSpPr>
          <p:cNvPr id="6" name="Footer Placeholder 5"/>
          <p:cNvSpPr>
            <a:spLocks noGrp="1"/>
          </p:cNvSpPr>
          <p:nvPr>
            <p:ph type="ftr" sz="quarter" idx="11"/>
          </p:nvPr>
        </p:nvSpPr>
        <p:spPr/>
        <p:txBody>
          <a:bodyPr/>
          <a:lstStyle/>
          <a:p>
            <a:endParaRPr lang="en-AU" dirty="0"/>
          </a:p>
        </p:txBody>
      </p:sp>
      <p:sp>
        <p:nvSpPr>
          <p:cNvPr id="7" name="Slide Number Placeholder 6"/>
          <p:cNvSpPr>
            <a:spLocks noGrp="1"/>
          </p:cNvSpPr>
          <p:nvPr>
            <p:ph type="sldNum" sz="quarter" idx="12"/>
          </p:nvPr>
        </p:nvSpPr>
        <p:spPr/>
        <p:txBody>
          <a:bodyPr/>
          <a:lstStyle/>
          <a:p>
            <a:fld id="{D9B0E2F5-DDB5-4634-93F2-347EC034A9D4}" type="slidenum">
              <a:rPr lang="en-AU" smtClean="0"/>
              <a:t>‹#›</a:t>
            </a:fld>
            <a:endParaRPr lang="en-AU" dirty="0"/>
          </a:p>
        </p:txBody>
      </p:sp>
    </p:spTree>
    <p:extLst>
      <p:ext uri="{BB962C8B-B14F-4D97-AF65-F5344CB8AC3E}">
        <p14:creationId xmlns:p14="http://schemas.microsoft.com/office/powerpoint/2010/main" val="42126909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AU"/>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AU"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2B3D5D7-E396-4DC9-A7B1-3C878EE3C200}" type="datetime1">
              <a:rPr lang="en-AU" smtClean="0"/>
              <a:t>26/07/2019</a:t>
            </a:fld>
            <a:endParaRPr lang="en-AU" dirty="0"/>
          </a:p>
        </p:txBody>
      </p:sp>
      <p:sp>
        <p:nvSpPr>
          <p:cNvPr id="6" name="Footer Placeholder 5"/>
          <p:cNvSpPr>
            <a:spLocks noGrp="1"/>
          </p:cNvSpPr>
          <p:nvPr>
            <p:ph type="ftr" sz="quarter" idx="11"/>
          </p:nvPr>
        </p:nvSpPr>
        <p:spPr/>
        <p:txBody>
          <a:bodyPr/>
          <a:lstStyle/>
          <a:p>
            <a:endParaRPr lang="en-AU" dirty="0"/>
          </a:p>
        </p:txBody>
      </p:sp>
      <p:sp>
        <p:nvSpPr>
          <p:cNvPr id="7" name="Slide Number Placeholder 6"/>
          <p:cNvSpPr>
            <a:spLocks noGrp="1"/>
          </p:cNvSpPr>
          <p:nvPr>
            <p:ph type="sldNum" sz="quarter" idx="12"/>
          </p:nvPr>
        </p:nvSpPr>
        <p:spPr/>
        <p:txBody>
          <a:bodyPr/>
          <a:lstStyle/>
          <a:p>
            <a:fld id="{D9B0E2F5-DDB5-4634-93F2-347EC034A9D4}" type="slidenum">
              <a:rPr lang="en-AU" smtClean="0"/>
              <a:t>‹#›</a:t>
            </a:fld>
            <a:endParaRPr lang="en-AU" dirty="0"/>
          </a:p>
        </p:txBody>
      </p:sp>
    </p:spTree>
    <p:extLst>
      <p:ext uri="{BB962C8B-B14F-4D97-AF65-F5344CB8AC3E}">
        <p14:creationId xmlns:p14="http://schemas.microsoft.com/office/powerpoint/2010/main" val="34044662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AU"/>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69BC342-D759-4B8C-BF1B-6AC8B424BCF9}" type="datetime1">
              <a:rPr lang="en-AU" smtClean="0"/>
              <a:t>26/07/2019</a:t>
            </a:fld>
            <a:endParaRPr lang="en-AU"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AU"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9B0E2F5-DDB5-4634-93F2-347EC034A9D4}" type="slidenum">
              <a:rPr lang="en-AU" smtClean="0"/>
              <a:t>‹#›</a:t>
            </a:fld>
            <a:endParaRPr lang="en-AU" dirty="0"/>
          </a:p>
        </p:txBody>
      </p:sp>
    </p:spTree>
    <p:extLst>
      <p:ext uri="{BB962C8B-B14F-4D97-AF65-F5344CB8AC3E}">
        <p14:creationId xmlns:p14="http://schemas.microsoft.com/office/powerpoint/2010/main" val="423609110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www.cec.health.nsw.gov.au/patient-safety-programs/adult-patient-safety/between-the-flags/observation-charts" TargetMode="External"/><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7.xml"/><Relationship Id="rId1" Type="http://schemas.openxmlformats.org/officeDocument/2006/relationships/slideLayout" Target="../slideLayouts/slideLayout1.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8.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18.xml"/><Relationship Id="rId1" Type="http://schemas.openxmlformats.org/officeDocument/2006/relationships/slideLayout" Target="../slideLayouts/slideLayout1.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19.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19.xml"/><Relationship Id="rId1" Type="http://schemas.openxmlformats.org/officeDocument/2006/relationships/slideLayout" Target="../slideLayouts/slideLayout1.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20.xml"/><Relationship Id="rId1" Type="http://schemas.openxmlformats.org/officeDocument/2006/relationships/slideLayout" Target="../slideLayouts/slideLayout1.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30.xml"/><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1452886"/>
          </a:xfrm>
        </p:spPr>
        <p:txBody>
          <a:bodyPr/>
          <a:lstStyle/>
          <a:p>
            <a:r>
              <a:rPr lang="en-AU" b="1" dirty="0" smtClean="0"/>
              <a:t>Child protection in the ED</a:t>
            </a:r>
            <a:endParaRPr lang="en-AU" b="1" dirty="0"/>
          </a:p>
        </p:txBody>
      </p:sp>
      <p:sp>
        <p:nvSpPr>
          <p:cNvPr id="3" name="Subtitle 2"/>
          <p:cNvSpPr>
            <a:spLocks noGrp="1"/>
          </p:cNvSpPr>
          <p:nvPr>
            <p:ph type="subTitle" idx="1"/>
          </p:nvPr>
        </p:nvSpPr>
        <p:spPr>
          <a:xfrm>
            <a:off x="1600912" y="3550763"/>
            <a:ext cx="9144000" cy="1375800"/>
          </a:xfrm>
        </p:spPr>
        <p:txBody>
          <a:bodyPr>
            <a:normAutofit/>
          </a:bodyPr>
          <a:lstStyle/>
          <a:p>
            <a:r>
              <a:rPr lang="en-AU" sz="3200" dirty="0" smtClean="0"/>
              <a:t>Child Protection and Wellbeing  </a:t>
            </a:r>
          </a:p>
          <a:p>
            <a:r>
              <a:rPr lang="en-AU" sz="3000" dirty="0"/>
              <a:t>Identify, Consult, Respond</a:t>
            </a:r>
          </a:p>
        </p:txBody>
      </p:sp>
      <p:sp>
        <p:nvSpPr>
          <p:cNvPr id="4" name="Slide Number Placeholder 3"/>
          <p:cNvSpPr>
            <a:spLocks noGrp="1"/>
          </p:cNvSpPr>
          <p:nvPr>
            <p:ph type="sldNum" sz="quarter" idx="12"/>
          </p:nvPr>
        </p:nvSpPr>
        <p:spPr/>
        <p:txBody>
          <a:bodyPr/>
          <a:lstStyle/>
          <a:p>
            <a:fld id="{D9B0E2F5-DDB5-4634-93F2-347EC034A9D4}" type="slidenum">
              <a:rPr lang="en-AU" smtClean="0"/>
              <a:t>1</a:t>
            </a:fld>
            <a:endParaRPr lang="en-AU" dirty="0"/>
          </a:p>
        </p:txBody>
      </p:sp>
    </p:spTree>
    <p:extLst>
      <p:ext uri="{BB962C8B-B14F-4D97-AF65-F5344CB8AC3E}">
        <p14:creationId xmlns:p14="http://schemas.microsoft.com/office/powerpoint/2010/main" val="162901507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1225" y="639762"/>
            <a:ext cx="10515600" cy="1325563"/>
          </a:xfrm>
        </p:spPr>
        <p:txBody>
          <a:bodyPr/>
          <a:lstStyle/>
          <a:p>
            <a:r>
              <a:rPr lang="en-AU" b="1" dirty="0" smtClean="0"/>
              <a:t>Wrap your head around this:</a:t>
            </a:r>
            <a:endParaRPr lang="en-AU" b="1" dirty="0"/>
          </a:p>
        </p:txBody>
      </p:sp>
      <p:sp>
        <p:nvSpPr>
          <p:cNvPr id="3" name="Content Placeholder 2"/>
          <p:cNvSpPr>
            <a:spLocks noGrp="1"/>
          </p:cNvSpPr>
          <p:nvPr>
            <p:ph idx="1"/>
          </p:nvPr>
        </p:nvSpPr>
        <p:spPr>
          <a:xfrm>
            <a:off x="911225" y="3429000"/>
            <a:ext cx="11091885" cy="4351338"/>
          </a:xfrm>
        </p:spPr>
        <p:txBody>
          <a:bodyPr>
            <a:normAutofit/>
          </a:bodyPr>
          <a:lstStyle/>
          <a:p>
            <a:pPr marL="0" indent="0">
              <a:buNone/>
            </a:pPr>
            <a:r>
              <a:rPr lang="en-AU" sz="4000" dirty="0" smtClean="0">
                <a:solidFill>
                  <a:srgbClr val="FF0000"/>
                </a:solidFill>
              </a:rPr>
              <a:t>The child or young person at risk may not be in the ED in front of you.</a:t>
            </a:r>
            <a:endParaRPr lang="en-AU" sz="4000" dirty="0">
              <a:solidFill>
                <a:srgbClr val="FF0000"/>
              </a:solidFill>
            </a:endParaRPr>
          </a:p>
        </p:txBody>
      </p:sp>
      <p:sp>
        <p:nvSpPr>
          <p:cNvPr id="4" name="Slide Number Placeholder 3"/>
          <p:cNvSpPr>
            <a:spLocks noGrp="1"/>
          </p:cNvSpPr>
          <p:nvPr>
            <p:ph type="sldNum" sz="quarter" idx="12"/>
          </p:nvPr>
        </p:nvSpPr>
        <p:spPr/>
        <p:txBody>
          <a:bodyPr/>
          <a:lstStyle/>
          <a:p>
            <a:fld id="{D9B0E2F5-DDB5-4634-93F2-347EC034A9D4}" type="slidenum">
              <a:rPr lang="en-AU" smtClean="0"/>
              <a:t>10</a:t>
            </a:fld>
            <a:endParaRPr lang="en-AU" dirty="0"/>
          </a:p>
        </p:txBody>
      </p:sp>
    </p:spTree>
    <p:extLst>
      <p:ext uri="{BB962C8B-B14F-4D97-AF65-F5344CB8AC3E}">
        <p14:creationId xmlns:p14="http://schemas.microsoft.com/office/powerpoint/2010/main" val="349383126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1463" y="365125"/>
            <a:ext cx="11772900" cy="1325563"/>
          </a:xfrm>
        </p:spPr>
        <p:txBody>
          <a:bodyPr>
            <a:normAutofit fontScale="90000"/>
          </a:bodyPr>
          <a:lstStyle/>
          <a:p>
            <a:r>
              <a:rPr lang="en-AU" b="1" dirty="0"/>
              <a:t>The child or young person at risk may not be in </a:t>
            </a:r>
            <a:r>
              <a:rPr lang="en-AU" b="1" dirty="0" smtClean="0"/>
              <a:t>your ED</a:t>
            </a:r>
            <a:r>
              <a:rPr lang="en-AU" b="1" dirty="0"/>
              <a:t/>
            </a:r>
            <a:br>
              <a:rPr lang="en-AU" b="1" dirty="0"/>
            </a:br>
            <a:endParaRPr lang="en-AU" b="1" dirty="0"/>
          </a:p>
        </p:txBody>
      </p:sp>
      <p:sp>
        <p:nvSpPr>
          <p:cNvPr id="4" name="Slide Number Placeholder 3"/>
          <p:cNvSpPr>
            <a:spLocks noGrp="1"/>
          </p:cNvSpPr>
          <p:nvPr>
            <p:ph type="sldNum" sz="quarter" idx="12"/>
          </p:nvPr>
        </p:nvSpPr>
        <p:spPr/>
        <p:txBody>
          <a:bodyPr/>
          <a:lstStyle/>
          <a:p>
            <a:fld id="{D9B0E2F5-DDB5-4634-93F2-347EC034A9D4}" type="slidenum">
              <a:rPr lang="en-AU" smtClean="0"/>
              <a:t>11</a:t>
            </a:fld>
            <a:endParaRPr lang="en-AU" dirty="0"/>
          </a:p>
        </p:txBody>
      </p:sp>
      <p:graphicFrame>
        <p:nvGraphicFramePr>
          <p:cNvPr id="6" name="Table 5"/>
          <p:cNvGraphicFramePr>
            <a:graphicFrameLocks noGrp="1"/>
          </p:cNvGraphicFramePr>
          <p:nvPr>
            <p:extLst>
              <p:ext uri="{D42A27DB-BD31-4B8C-83A1-F6EECF244321}">
                <p14:modId xmlns:p14="http://schemas.microsoft.com/office/powerpoint/2010/main" val="333059411"/>
              </p:ext>
            </p:extLst>
          </p:nvPr>
        </p:nvGraphicFramePr>
        <p:xfrm>
          <a:off x="571500" y="1690688"/>
          <a:ext cx="10782300" cy="4304856"/>
        </p:xfrm>
        <a:graphic>
          <a:graphicData uri="http://schemas.openxmlformats.org/drawingml/2006/table">
            <a:tbl>
              <a:tblPr firstRow="1" firstCol="1" bandRow="1"/>
              <a:tblGrid>
                <a:gridCol w="5278794">
                  <a:extLst>
                    <a:ext uri="{9D8B030D-6E8A-4147-A177-3AD203B41FA5}">
                      <a16:colId xmlns="" xmlns:a16="http://schemas.microsoft.com/office/drawing/2014/main" val="20000"/>
                    </a:ext>
                  </a:extLst>
                </a:gridCol>
                <a:gridCol w="5503506">
                  <a:extLst>
                    <a:ext uri="{9D8B030D-6E8A-4147-A177-3AD203B41FA5}">
                      <a16:colId xmlns="" xmlns:a16="http://schemas.microsoft.com/office/drawing/2014/main" val="20001"/>
                    </a:ext>
                  </a:extLst>
                </a:gridCol>
              </a:tblGrid>
              <a:tr h="1938920">
                <a:tc>
                  <a:txBody>
                    <a:bodyPr/>
                    <a:lstStyle/>
                    <a:p>
                      <a:pPr>
                        <a:lnSpc>
                          <a:spcPct val="107000"/>
                        </a:lnSpc>
                        <a:spcAft>
                          <a:spcPts val="0"/>
                        </a:spcAft>
                      </a:pPr>
                      <a:r>
                        <a:rPr lang="en-AU" sz="2400" dirty="0">
                          <a:effectLst/>
                          <a:latin typeface="Calibri" panose="020F0502020204030204" pitchFamily="34" charset="0"/>
                          <a:ea typeface="Calibri" panose="020F0502020204030204" pitchFamily="34" charset="0"/>
                          <a:cs typeface="Times New Roman" panose="02020603050405020304" pitchFamily="18" charset="0"/>
                        </a:rPr>
                        <a:t>A woman discloses domestic and family violence. </a:t>
                      </a:r>
                      <a:r>
                        <a:rPr lang="en-AU" sz="2400" dirty="0" smtClean="0">
                          <a:effectLst/>
                          <a:latin typeface="Calibri" panose="020F0502020204030204" pitchFamily="34" charset="0"/>
                          <a:ea typeface="Calibri" panose="020F0502020204030204" pitchFamily="34" charset="0"/>
                          <a:cs typeface="Times New Roman" panose="02020603050405020304" pitchFamily="18" charset="0"/>
                        </a:rPr>
                        <a:t>Are</a:t>
                      </a:r>
                      <a:r>
                        <a:rPr lang="en-AU" sz="2400" baseline="0" dirty="0" smtClean="0">
                          <a:effectLst/>
                          <a:latin typeface="Calibri" panose="020F0502020204030204" pitchFamily="34" charset="0"/>
                          <a:ea typeface="Calibri" panose="020F0502020204030204" pitchFamily="34" charset="0"/>
                          <a:cs typeface="Times New Roman" panose="02020603050405020304" pitchFamily="18" charset="0"/>
                        </a:rPr>
                        <a:t> c</a:t>
                      </a:r>
                      <a:r>
                        <a:rPr lang="en-AU" sz="2400" dirty="0" smtClean="0">
                          <a:effectLst/>
                          <a:latin typeface="Calibri" panose="020F0502020204030204" pitchFamily="34" charset="0"/>
                          <a:ea typeface="Calibri" panose="020F0502020204030204" pitchFamily="34" charset="0"/>
                          <a:cs typeface="Times New Roman" panose="02020603050405020304" pitchFamily="18" charset="0"/>
                        </a:rPr>
                        <a:t>hildren </a:t>
                      </a:r>
                      <a:r>
                        <a:rPr lang="en-AU" sz="2400" dirty="0">
                          <a:effectLst/>
                          <a:latin typeface="Calibri" panose="020F0502020204030204" pitchFamily="34" charset="0"/>
                          <a:ea typeface="Calibri" panose="020F0502020204030204" pitchFamily="34" charset="0"/>
                          <a:cs typeface="Times New Roman" panose="02020603050405020304" pitchFamily="18" charset="0"/>
                        </a:rPr>
                        <a:t>in the house </a:t>
                      </a:r>
                      <a:r>
                        <a:rPr lang="en-AU" sz="2400" dirty="0" smtClean="0">
                          <a:effectLst/>
                          <a:latin typeface="Calibri" panose="020F0502020204030204" pitchFamily="34" charset="0"/>
                          <a:ea typeface="Calibri" panose="020F0502020204030204" pitchFamily="34" charset="0"/>
                          <a:cs typeface="Times New Roman" panose="02020603050405020304" pitchFamily="18" charset="0"/>
                        </a:rPr>
                        <a:t>being abused </a:t>
                      </a:r>
                      <a:r>
                        <a:rPr lang="en-AU" sz="2400" dirty="0">
                          <a:effectLst/>
                          <a:latin typeface="Calibri" panose="020F0502020204030204" pitchFamily="34" charset="0"/>
                          <a:ea typeface="Calibri" panose="020F0502020204030204" pitchFamily="34" charset="0"/>
                          <a:cs typeface="Times New Roman" panose="02020603050405020304" pitchFamily="18" charset="0"/>
                        </a:rPr>
                        <a:t>or </a:t>
                      </a:r>
                      <a:r>
                        <a:rPr lang="en-AU" sz="2400" dirty="0" smtClean="0">
                          <a:effectLst/>
                          <a:latin typeface="Calibri" panose="020F0502020204030204" pitchFamily="34" charset="0"/>
                          <a:ea typeface="Calibri" panose="020F0502020204030204" pitchFamily="34" charset="0"/>
                          <a:cs typeface="Times New Roman" panose="02020603050405020304" pitchFamily="18" charset="0"/>
                        </a:rPr>
                        <a:t>witnessing violence? </a:t>
                      </a:r>
                      <a:endParaRPr lang="en-AU"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US" sz="240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 young woman (aged 15) presents to the ED with self harm. She tells you her piano teacher sexually abused her a few years ago. She</a:t>
                      </a:r>
                      <a:r>
                        <a:rPr lang="en-US" sz="2400" baseline="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no longer has lessons but she thinks he’s still teaching. Are there other children at risk? Is she at risk?</a:t>
                      </a:r>
                      <a:endParaRPr lang="en-US" sz="2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0"/>
                  </a:ext>
                </a:extLst>
              </a:tr>
              <a:tr h="1552223">
                <a:tc>
                  <a:txBody>
                    <a:bodyPr/>
                    <a:lstStyle/>
                    <a:p>
                      <a:pPr>
                        <a:lnSpc>
                          <a:spcPct val="107000"/>
                        </a:lnSpc>
                        <a:spcAft>
                          <a:spcPts val="0"/>
                        </a:spcAft>
                      </a:pPr>
                      <a:r>
                        <a:rPr lang="en-AU" sz="2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Your patient is depressed but you are going to discharge him to the care of his GP. Is his illness affecting his ability to parent? What do we know about his children and the impact on them?</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AU" sz="2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 patient who has </a:t>
                      </a:r>
                      <a:r>
                        <a:rPr lang="en-AU" sz="240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undergone </a:t>
                      </a:r>
                      <a:r>
                        <a:rPr lang="en-AU" sz="2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female genital mutilation tells a nurse she is </a:t>
                      </a:r>
                      <a:r>
                        <a:rPr lang="en-AU" sz="240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sending her </a:t>
                      </a:r>
                      <a:r>
                        <a:rPr lang="en-AU" sz="2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daughter overseas for the procedure. </a:t>
                      </a:r>
                      <a:r>
                        <a:rPr lang="en-AU" sz="240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How are we going to protect her? Are any other children at risk?</a:t>
                      </a:r>
                      <a:endParaRPr lang="en-AU" sz="2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1"/>
                  </a:ext>
                </a:extLst>
              </a:tr>
            </a:tbl>
          </a:graphicData>
        </a:graphic>
      </p:graphicFrame>
    </p:spTree>
    <p:extLst>
      <p:ext uri="{BB962C8B-B14F-4D97-AF65-F5344CB8AC3E}">
        <p14:creationId xmlns:p14="http://schemas.microsoft.com/office/powerpoint/2010/main" val="42545675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b="1" dirty="0" smtClean="0"/>
              <a:t>Assessing the risk of abuse or neglect</a:t>
            </a:r>
            <a:endParaRPr lang="en-AU" b="1" dirty="0"/>
          </a:p>
        </p:txBody>
      </p:sp>
      <p:sp>
        <p:nvSpPr>
          <p:cNvPr id="3" name="Content Placeholder 2"/>
          <p:cNvSpPr>
            <a:spLocks noGrp="1"/>
          </p:cNvSpPr>
          <p:nvPr>
            <p:ph idx="1"/>
          </p:nvPr>
        </p:nvSpPr>
        <p:spPr>
          <a:xfrm>
            <a:off x="838200" y="1825624"/>
            <a:ext cx="10515600" cy="4895851"/>
          </a:xfrm>
        </p:spPr>
        <p:txBody>
          <a:bodyPr>
            <a:noAutofit/>
          </a:bodyPr>
          <a:lstStyle/>
          <a:p>
            <a:pPr lvl="1"/>
            <a:r>
              <a:rPr lang="en-AU" sz="2800" dirty="0"/>
              <a:t>BE CURIOUS. Does what is being said, and what you have observed, match with what you know? </a:t>
            </a:r>
          </a:p>
          <a:p>
            <a:pPr lvl="1"/>
            <a:r>
              <a:rPr lang="en-AU" sz="2800" dirty="0"/>
              <a:t>Use </a:t>
            </a:r>
            <a:r>
              <a:rPr lang="en-AU" sz="2800" dirty="0" smtClean="0"/>
              <a:t>the medical </a:t>
            </a:r>
            <a:r>
              <a:rPr lang="en-AU" sz="2800" dirty="0"/>
              <a:t>records. What else do we know about this child? </a:t>
            </a:r>
            <a:r>
              <a:rPr lang="en-AU" sz="2800" dirty="0" smtClean="0"/>
              <a:t>Their siblings</a:t>
            </a:r>
            <a:r>
              <a:rPr lang="en-AU" sz="2800" dirty="0"/>
              <a:t>? </a:t>
            </a:r>
            <a:r>
              <a:rPr lang="en-AU" sz="2800" dirty="0" smtClean="0"/>
              <a:t>The </a:t>
            </a:r>
            <a:r>
              <a:rPr lang="en-AU" sz="2800" dirty="0"/>
              <a:t>parents</a:t>
            </a:r>
            <a:r>
              <a:rPr lang="en-AU" sz="2800" dirty="0" smtClean="0"/>
              <a:t>?</a:t>
            </a:r>
          </a:p>
          <a:p>
            <a:pPr lvl="1"/>
            <a:r>
              <a:rPr lang="en-AU" sz="2800" dirty="0" smtClean="0"/>
              <a:t>The NSW Health Child </a:t>
            </a:r>
            <a:r>
              <a:rPr lang="en-AU" sz="2800" dirty="0"/>
              <a:t>Wellbeing Unit can help you </a:t>
            </a:r>
            <a:r>
              <a:rPr lang="en-AU" sz="2800" dirty="0" smtClean="0"/>
              <a:t>assess </a:t>
            </a:r>
            <a:r>
              <a:rPr lang="en-AU" sz="2800" dirty="0"/>
              <a:t>the level of risk and </a:t>
            </a:r>
            <a:r>
              <a:rPr lang="en-AU" sz="2800" dirty="0" smtClean="0"/>
              <a:t>alert you to past concerns.</a:t>
            </a:r>
            <a:endParaRPr lang="en-AU" sz="2800" dirty="0"/>
          </a:p>
          <a:p>
            <a:pPr lvl="1"/>
            <a:r>
              <a:rPr lang="en-AU" sz="2800" dirty="0"/>
              <a:t>Talk to senior colleagues early</a:t>
            </a:r>
            <a:r>
              <a:rPr lang="en-AU" sz="2800" dirty="0" smtClean="0"/>
              <a:t>.</a:t>
            </a:r>
          </a:p>
          <a:p>
            <a:pPr lvl="1"/>
            <a:r>
              <a:rPr lang="en-AU" sz="2800" dirty="0" smtClean="0"/>
              <a:t>Use </a:t>
            </a:r>
            <a:r>
              <a:rPr lang="en-AU" sz="2800" dirty="0"/>
              <a:t>the </a:t>
            </a:r>
            <a:r>
              <a:rPr lang="en-AU" sz="2800" dirty="0">
                <a:hlinkClick r:id="rId3"/>
              </a:rPr>
              <a:t>ED Observation Charts Between The Flags Paediatric injury/neglect risk assessment for babies under 3 months to children aged 12 years</a:t>
            </a:r>
            <a:endParaRPr lang="en-AU" sz="2800" dirty="0"/>
          </a:p>
          <a:p>
            <a:pPr lvl="1"/>
            <a:endParaRPr lang="en-AU" sz="3200" dirty="0" smtClean="0">
              <a:solidFill>
                <a:srgbClr val="00B050"/>
              </a:solidFill>
            </a:endParaRPr>
          </a:p>
        </p:txBody>
      </p:sp>
      <p:sp>
        <p:nvSpPr>
          <p:cNvPr id="4" name="Slide Number Placeholder 3"/>
          <p:cNvSpPr>
            <a:spLocks noGrp="1"/>
          </p:cNvSpPr>
          <p:nvPr>
            <p:ph type="sldNum" sz="quarter" idx="12"/>
          </p:nvPr>
        </p:nvSpPr>
        <p:spPr/>
        <p:txBody>
          <a:bodyPr/>
          <a:lstStyle/>
          <a:p>
            <a:fld id="{D9B0E2F5-DDB5-4634-93F2-347EC034A9D4}" type="slidenum">
              <a:rPr lang="en-AU" smtClean="0"/>
              <a:t>12</a:t>
            </a:fld>
            <a:endParaRPr lang="en-AU" dirty="0"/>
          </a:p>
        </p:txBody>
      </p:sp>
      <p:sp>
        <p:nvSpPr>
          <p:cNvPr id="6" name="TextBox 5"/>
          <p:cNvSpPr txBox="1"/>
          <p:nvPr/>
        </p:nvSpPr>
        <p:spPr>
          <a:xfrm>
            <a:off x="743274" y="5150795"/>
            <a:ext cx="10870406" cy="369332"/>
          </a:xfrm>
          <a:prstGeom prst="rect">
            <a:avLst/>
          </a:prstGeom>
          <a:noFill/>
        </p:spPr>
        <p:txBody>
          <a:bodyPr wrap="square" rtlCol="0">
            <a:spAutoFit/>
          </a:bodyPr>
          <a:lstStyle/>
          <a:p>
            <a:pPr lvl="1"/>
            <a:endParaRPr lang="en-AU" dirty="0"/>
          </a:p>
        </p:txBody>
      </p:sp>
      <p:sp>
        <p:nvSpPr>
          <p:cNvPr id="7" name="Cloud Callout 6"/>
          <p:cNvSpPr/>
          <p:nvPr/>
        </p:nvSpPr>
        <p:spPr>
          <a:xfrm>
            <a:off x="7951058" y="1055023"/>
            <a:ext cx="4240942" cy="875491"/>
          </a:xfrm>
          <a:prstGeom prst="cloud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AU" dirty="0"/>
              <a:t>You may need to ask some difficult questions of patients or their children.</a:t>
            </a:r>
          </a:p>
        </p:txBody>
      </p:sp>
    </p:spTree>
    <p:extLst>
      <p:ext uri="{BB962C8B-B14F-4D97-AF65-F5344CB8AC3E}">
        <p14:creationId xmlns:p14="http://schemas.microsoft.com/office/powerpoint/2010/main" val="2070881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b="1" dirty="0" smtClean="0"/>
              <a:t>Options: where can you turn for help?</a:t>
            </a:r>
            <a:endParaRPr lang="en-AU" b="1" dirty="0"/>
          </a:p>
        </p:txBody>
      </p:sp>
      <p:sp>
        <p:nvSpPr>
          <p:cNvPr id="3" name="Content Placeholder 2"/>
          <p:cNvSpPr>
            <a:spLocks noGrp="1"/>
          </p:cNvSpPr>
          <p:nvPr>
            <p:ph idx="1"/>
          </p:nvPr>
        </p:nvSpPr>
        <p:spPr/>
        <p:txBody>
          <a:bodyPr/>
          <a:lstStyle/>
          <a:p>
            <a:pPr marL="0" indent="0">
              <a:buNone/>
            </a:pPr>
            <a:endParaRPr lang="en-AU" dirty="0"/>
          </a:p>
        </p:txBody>
      </p:sp>
      <p:sp>
        <p:nvSpPr>
          <p:cNvPr id="4" name="Slide Number Placeholder 3"/>
          <p:cNvSpPr>
            <a:spLocks noGrp="1"/>
          </p:cNvSpPr>
          <p:nvPr>
            <p:ph type="sldNum" sz="quarter" idx="12"/>
          </p:nvPr>
        </p:nvSpPr>
        <p:spPr/>
        <p:txBody>
          <a:bodyPr/>
          <a:lstStyle/>
          <a:p>
            <a:fld id="{D9B0E2F5-DDB5-4634-93F2-347EC034A9D4}" type="slidenum">
              <a:rPr lang="en-AU" smtClean="0"/>
              <a:t>13</a:t>
            </a:fld>
            <a:endParaRPr lang="en-AU" dirty="0"/>
          </a:p>
        </p:txBody>
      </p:sp>
    </p:spTree>
    <p:extLst>
      <p:ext uri="{BB962C8B-B14F-4D97-AF65-F5344CB8AC3E}">
        <p14:creationId xmlns:p14="http://schemas.microsoft.com/office/powerpoint/2010/main" val="17156845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393372" y="773566"/>
            <a:ext cx="9144000" cy="2387600"/>
          </a:xfrm>
        </p:spPr>
        <p:txBody>
          <a:bodyPr>
            <a:normAutofit/>
          </a:bodyPr>
          <a:lstStyle/>
          <a:p>
            <a:r>
              <a:rPr lang="en-AU" sz="4400" b="1" dirty="0" smtClean="0"/>
              <a:t>You are worried about a child’s safety or wellbeing: can you ask the GP for more information?</a:t>
            </a:r>
            <a:endParaRPr lang="en-AU" sz="4400" b="1" dirty="0"/>
          </a:p>
        </p:txBody>
      </p:sp>
      <p:sp>
        <p:nvSpPr>
          <p:cNvPr id="3" name="TextBox 2"/>
          <p:cNvSpPr txBox="1"/>
          <p:nvPr/>
        </p:nvSpPr>
        <p:spPr>
          <a:xfrm>
            <a:off x="1037204" y="4329112"/>
            <a:ext cx="10654053" cy="954107"/>
          </a:xfrm>
          <a:prstGeom prst="rect">
            <a:avLst/>
          </a:prstGeom>
          <a:noFill/>
        </p:spPr>
        <p:txBody>
          <a:bodyPr wrap="square" rtlCol="0">
            <a:spAutoFit/>
          </a:bodyPr>
          <a:lstStyle/>
          <a:p>
            <a:r>
              <a:rPr lang="en-AU" sz="2800" dirty="0"/>
              <a:t>o</a:t>
            </a:r>
            <a:r>
              <a:rPr lang="en-AU" sz="2800" dirty="0" smtClean="0"/>
              <a:t>r child </a:t>
            </a:r>
            <a:r>
              <a:rPr lang="en-AU" sz="2800" dirty="0"/>
              <a:t>and family health </a:t>
            </a:r>
            <a:r>
              <a:rPr lang="en-AU" sz="2800" dirty="0" smtClean="0"/>
              <a:t>nurse, school, daycare, preschool</a:t>
            </a:r>
            <a:r>
              <a:rPr lang="en-AU" sz="2800" dirty="0"/>
              <a:t>, other treating clinicians </a:t>
            </a:r>
            <a:r>
              <a:rPr lang="en-AU" sz="2800" dirty="0" smtClean="0"/>
              <a:t>(eg psychologists or drug and alcohol counsellors) etc</a:t>
            </a:r>
            <a:endParaRPr lang="en-AU" sz="2800" dirty="0"/>
          </a:p>
        </p:txBody>
      </p:sp>
    </p:spTree>
    <p:extLst>
      <p:ext uri="{BB962C8B-B14F-4D97-AF65-F5344CB8AC3E}">
        <p14:creationId xmlns:p14="http://schemas.microsoft.com/office/powerpoint/2010/main" val="19507063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1012" y="911257"/>
            <a:ext cx="11344275" cy="1325563"/>
          </a:xfrm>
        </p:spPr>
        <p:txBody>
          <a:bodyPr>
            <a:normAutofit fontScale="90000"/>
          </a:bodyPr>
          <a:lstStyle/>
          <a:p>
            <a:pPr>
              <a:spcAft>
                <a:spcPts val="1800"/>
              </a:spcAft>
            </a:pPr>
            <a:r>
              <a:rPr lang="en-AU" sz="4900" b="1" dirty="0" smtClean="0"/>
              <a:t>Can you ask the family’s GP </a:t>
            </a:r>
            <a:r>
              <a:rPr lang="en-AU" sz="4900" b="1" dirty="0"/>
              <a:t>for more information</a:t>
            </a:r>
            <a:r>
              <a:rPr lang="en-AU" sz="4900" b="1" dirty="0" smtClean="0"/>
              <a:t>?</a:t>
            </a:r>
            <a:br>
              <a:rPr lang="en-AU" sz="4900" b="1" dirty="0" smtClean="0"/>
            </a:br>
            <a:r>
              <a:rPr lang="en-AU" b="1" dirty="0" smtClean="0"/>
              <a:t/>
            </a:r>
            <a:br>
              <a:rPr lang="en-AU" b="1" dirty="0" smtClean="0"/>
            </a:br>
            <a:endParaRPr lang="en-AU" sz="4000" dirty="0" smtClean="0"/>
          </a:p>
        </p:txBody>
      </p:sp>
      <p:sp>
        <p:nvSpPr>
          <p:cNvPr id="3" name="Content Placeholder 2"/>
          <p:cNvSpPr>
            <a:spLocks noGrp="1"/>
          </p:cNvSpPr>
          <p:nvPr>
            <p:ph idx="1"/>
          </p:nvPr>
        </p:nvSpPr>
        <p:spPr>
          <a:xfrm>
            <a:off x="481012" y="3390036"/>
            <a:ext cx="11471501" cy="2973441"/>
          </a:xfrm>
        </p:spPr>
        <p:txBody>
          <a:bodyPr>
            <a:noAutofit/>
          </a:bodyPr>
          <a:lstStyle/>
          <a:p>
            <a:pPr marL="0" indent="0">
              <a:buNone/>
            </a:pPr>
            <a:r>
              <a:rPr lang="en-AU" sz="3200" dirty="0"/>
              <a:t>Chapter 16A of the </a:t>
            </a:r>
            <a:r>
              <a:rPr lang="en-AU" sz="3200" i="1" dirty="0"/>
              <a:t>NSW Children and Young Persons (Care and Protection) Act 1998 </a:t>
            </a:r>
            <a:r>
              <a:rPr lang="en-AU" sz="3200" dirty="0"/>
              <a:t>allows information sharing </a:t>
            </a:r>
            <a:r>
              <a:rPr lang="en-AU" sz="3200" dirty="0" smtClean="0"/>
              <a:t>here without </a:t>
            </a:r>
            <a:r>
              <a:rPr lang="en-AU" sz="3200" dirty="0"/>
              <a:t>consent.</a:t>
            </a:r>
          </a:p>
          <a:p>
            <a:pPr lvl="0"/>
            <a:r>
              <a:rPr lang="en-AU" sz="3200" dirty="0"/>
              <a:t>This can be verbally </a:t>
            </a:r>
            <a:r>
              <a:rPr lang="en-AU" sz="3200" dirty="0" smtClean="0"/>
              <a:t>or </a:t>
            </a:r>
            <a:r>
              <a:rPr lang="en-AU" sz="3200" dirty="0"/>
              <a:t>in writing.</a:t>
            </a:r>
          </a:p>
          <a:p>
            <a:pPr lvl="0"/>
            <a:r>
              <a:rPr lang="en-AU" sz="3200" dirty="0"/>
              <a:t>A </a:t>
            </a:r>
            <a:r>
              <a:rPr lang="en-AU" sz="3200" dirty="0" smtClean="0"/>
              <a:t>record </a:t>
            </a:r>
            <a:r>
              <a:rPr lang="en-AU" sz="3200" dirty="0"/>
              <a:t>of any information exchange </a:t>
            </a:r>
            <a:r>
              <a:rPr lang="en-AU" sz="3200" dirty="0" smtClean="0"/>
              <a:t>must </a:t>
            </a:r>
            <a:r>
              <a:rPr lang="en-AU" sz="3200" dirty="0"/>
              <a:t>be </a:t>
            </a:r>
            <a:r>
              <a:rPr lang="en-AU" sz="3200" dirty="0" smtClean="0"/>
              <a:t>made in </a:t>
            </a:r>
            <a:r>
              <a:rPr lang="en-AU" sz="3200" dirty="0" err="1" smtClean="0"/>
              <a:t>eMR</a:t>
            </a:r>
            <a:r>
              <a:rPr lang="en-AU" sz="3200" dirty="0" smtClean="0"/>
              <a:t> or your local documentation system.</a:t>
            </a:r>
            <a:endParaRPr lang="en-AU" sz="3200" dirty="0"/>
          </a:p>
          <a:p>
            <a:endParaRPr lang="en-AU" sz="3200" dirty="0"/>
          </a:p>
        </p:txBody>
      </p:sp>
      <p:sp>
        <p:nvSpPr>
          <p:cNvPr id="4" name="Rectangle 1"/>
          <p:cNvSpPr>
            <a:spLocks noChangeArrowheads="1"/>
          </p:cNvSpPr>
          <p:nvPr/>
        </p:nvSpPr>
        <p:spPr bwMode="auto">
          <a:xfrm>
            <a:off x="0" y="-184666"/>
            <a:ext cx="184731" cy="36933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5" name="TextBox 4"/>
          <p:cNvSpPr txBox="1"/>
          <p:nvPr/>
        </p:nvSpPr>
        <p:spPr>
          <a:xfrm>
            <a:off x="1208314" y="2064474"/>
            <a:ext cx="9437914" cy="584775"/>
          </a:xfrm>
          <a:prstGeom prst="rect">
            <a:avLst/>
          </a:prstGeom>
          <a:noFill/>
          <a:ln w="38100">
            <a:solidFill>
              <a:schemeClr val="tx1"/>
            </a:solidFill>
          </a:ln>
        </p:spPr>
        <p:txBody>
          <a:bodyPr wrap="square" rtlCol="0">
            <a:spAutoFit/>
          </a:bodyPr>
          <a:lstStyle/>
          <a:p>
            <a:r>
              <a:rPr lang="en-AU" sz="3200" dirty="0"/>
              <a:t>Yes: safety and care coordination trump confidentiality.</a:t>
            </a:r>
          </a:p>
        </p:txBody>
      </p:sp>
    </p:spTree>
    <p:extLst>
      <p:ext uri="{BB962C8B-B14F-4D97-AF65-F5344CB8AC3E}">
        <p14:creationId xmlns:p14="http://schemas.microsoft.com/office/powerpoint/2010/main" val="260861485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20675"/>
            <a:ext cx="10515600" cy="1325563"/>
          </a:xfrm>
        </p:spPr>
        <p:txBody>
          <a:bodyPr/>
          <a:lstStyle/>
          <a:p>
            <a:r>
              <a:rPr lang="en-AU" b="1" dirty="0" smtClean="0"/>
              <a:t>When should you make a Mandatory </a:t>
            </a:r>
            <a:r>
              <a:rPr lang="en-AU" b="1" dirty="0"/>
              <a:t>R</a:t>
            </a:r>
            <a:r>
              <a:rPr lang="en-AU" b="1" dirty="0" smtClean="0"/>
              <a:t>eport?</a:t>
            </a:r>
            <a:endParaRPr lang="en-AU" b="1" dirty="0"/>
          </a:p>
        </p:txBody>
      </p:sp>
      <p:sp>
        <p:nvSpPr>
          <p:cNvPr id="3" name="Content Placeholder 2"/>
          <p:cNvSpPr>
            <a:spLocks noGrp="1"/>
          </p:cNvSpPr>
          <p:nvPr>
            <p:ph idx="1"/>
          </p:nvPr>
        </p:nvSpPr>
        <p:spPr>
          <a:xfrm>
            <a:off x="838200" y="1646238"/>
            <a:ext cx="10515600" cy="4351338"/>
          </a:xfrm>
        </p:spPr>
        <p:txBody>
          <a:bodyPr>
            <a:normAutofit/>
          </a:bodyPr>
          <a:lstStyle/>
          <a:p>
            <a:pPr marL="460800"/>
            <a:r>
              <a:rPr lang="en-AU" sz="3200" dirty="0"/>
              <a:t>If you suspect a child or young person is at risk of significant harm, complete the online Mandatory Reporter Guide.</a:t>
            </a:r>
          </a:p>
          <a:p>
            <a:pPr marL="460800"/>
            <a:r>
              <a:rPr lang="en-AU" sz="3200" dirty="0"/>
              <a:t>You must make a Mandatory Report when the MRG directs you to. </a:t>
            </a:r>
          </a:p>
        </p:txBody>
      </p:sp>
      <p:sp>
        <p:nvSpPr>
          <p:cNvPr id="4" name="Slide Number Placeholder 3"/>
          <p:cNvSpPr>
            <a:spLocks noGrp="1"/>
          </p:cNvSpPr>
          <p:nvPr>
            <p:ph type="sldNum" sz="quarter" idx="12"/>
          </p:nvPr>
        </p:nvSpPr>
        <p:spPr/>
        <p:txBody>
          <a:bodyPr/>
          <a:lstStyle/>
          <a:p>
            <a:fld id="{D9B0E2F5-DDB5-4634-93F2-347EC034A9D4}" type="slidenum">
              <a:rPr lang="en-AU" smtClean="0"/>
              <a:t>16</a:t>
            </a:fld>
            <a:endParaRPr lang="en-AU" dirty="0"/>
          </a:p>
        </p:txBody>
      </p:sp>
      <p:sp>
        <p:nvSpPr>
          <p:cNvPr id="6" name="Cloud Callout 5"/>
          <p:cNvSpPr/>
          <p:nvPr/>
        </p:nvSpPr>
        <p:spPr>
          <a:xfrm>
            <a:off x="4200580" y="3375819"/>
            <a:ext cx="6592605" cy="2890837"/>
          </a:xfrm>
          <a:prstGeom prst="cloudCallout">
            <a:avLst/>
          </a:prstGeom>
        </p:spPr>
        <p:style>
          <a:lnRef idx="2">
            <a:schemeClr val="accent1">
              <a:shade val="50000"/>
            </a:schemeClr>
          </a:lnRef>
          <a:fillRef idx="1">
            <a:schemeClr val="accent1"/>
          </a:fillRef>
          <a:effectRef idx="0">
            <a:schemeClr val="accent1"/>
          </a:effectRef>
          <a:fontRef idx="minor">
            <a:schemeClr val="lt1"/>
          </a:fontRef>
        </p:style>
        <p:txBody>
          <a:bodyPr wrap="square" tIns="90000" bIns="90000" rtlCol="0" anchor="ctr" anchorCtr="1"/>
          <a:lstStyle/>
          <a:p>
            <a:pPr marL="460800"/>
            <a:r>
              <a:rPr lang="en-AU" sz="2400" dirty="0"/>
              <a:t>Regardless of the outcome of the MRG, use your professional judgement – what does this child or family need right now?</a:t>
            </a:r>
          </a:p>
        </p:txBody>
      </p:sp>
    </p:spTree>
    <p:extLst>
      <p:ext uri="{BB962C8B-B14F-4D97-AF65-F5344CB8AC3E}">
        <p14:creationId xmlns:p14="http://schemas.microsoft.com/office/powerpoint/2010/main" val="329597987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p:cNvGraphicFramePr/>
          <p:nvPr/>
        </p:nvGraphicFramePr>
        <p:xfrm>
          <a:off x="631063" y="1983346"/>
          <a:ext cx="10225828" cy="356611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 name="Title 1"/>
          <p:cNvSpPr txBox="1">
            <a:spLocks/>
          </p:cNvSpPr>
          <p:nvPr/>
        </p:nvSpPr>
        <p:spPr>
          <a:xfrm>
            <a:off x="838200" y="365125"/>
            <a:ext cx="10515600" cy="1325563"/>
          </a:xfrm>
          <a:prstGeom prst="rect">
            <a:avLst/>
          </a:prstGeom>
        </p:spPr>
        <p:txBody>
          <a:bodyPr vert="horz" lIns="91440" tIns="45720" rIns="91440" bIns="45720" rtlCol="0" anchor="b">
            <a:normAutofit fontScale="9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AU" b="1" dirty="0" smtClean="0"/>
              <a:t>How do you make a Mandatory Report?</a:t>
            </a:r>
            <a:endParaRPr lang="en-AU" b="1" dirty="0"/>
          </a:p>
        </p:txBody>
      </p:sp>
      <p:sp>
        <p:nvSpPr>
          <p:cNvPr id="8" name="Cloud Callout 7"/>
          <p:cNvSpPr/>
          <p:nvPr/>
        </p:nvSpPr>
        <p:spPr>
          <a:xfrm>
            <a:off x="9315678" y="4164758"/>
            <a:ext cx="2560636" cy="1384702"/>
          </a:xfrm>
          <a:prstGeom prst="cloudCallou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dirty="0" smtClean="0">
                <a:solidFill>
                  <a:schemeClr val="tx1"/>
                </a:solidFill>
              </a:rPr>
              <a:t>Have the patient’s details to hand</a:t>
            </a:r>
            <a:endParaRPr lang="en-AU" dirty="0">
              <a:solidFill>
                <a:schemeClr val="tx1"/>
              </a:solidFill>
            </a:endParaRPr>
          </a:p>
        </p:txBody>
      </p:sp>
    </p:spTree>
    <p:extLst>
      <p:ext uri="{BB962C8B-B14F-4D97-AF65-F5344CB8AC3E}">
        <p14:creationId xmlns:p14="http://schemas.microsoft.com/office/powerpoint/2010/main" val="224376491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p:cNvGraphicFramePr/>
          <p:nvPr>
            <p:extLst>
              <p:ext uri="{D42A27DB-BD31-4B8C-83A1-F6EECF244321}">
                <p14:modId xmlns:p14="http://schemas.microsoft.com/office/powerpoint/2010/main" val="3539502635"/>
              </p:ext>
            </p:extLst>
          </p:nvPr>
        </p:nvGraphicFramePr>
        <p:xfrm>
          <a:off x="593558" y="1957137"/>
          <a:ext cx="10263333" cy="359232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 name="Title 1"/>
          <p:cNvSpPr txBox="1">
            <a:spLocks/>
          </p:cNvSpPr>
          <p:nvPr/>
        </p:nvSpPr>
        <p:spPr>
          <a:xfrm>
            <a:off x="838200" y="365125"/>
            <a:ext cx="10515600" cy="1325563"/>
          </a:xfrm>
          <a:prstGeom prst="rect">
            <a:avLst/>
          </a:prstGeom>
        </p:spPr>
        <p:txBody>
          <a:bodyPr vert="horz" lIns="91440" tIns="45720" rIns="91440" bIns="45720" rtlCol="0" anchor="b">
            <a:normAutofit fontScale="9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AU" b="1" dirty="0" smtClean="0"/>
              <a:t>How do you make a Mandatory Report?</a:t>
            </a:r>
            <a:endParaRPr lang="en-AU" b="1" dirty="0"/>
          </a:p>
        </p:txBody>
      </p:sp>
      <p:sp>
        <p:nvSpPr>
          <p:cNvPr id="8" name="Cloud Callout 7"/>
          <p:cNvSpPr/>
          <p:nvPr/>
        </p:nvSpPr>
        <p:spPr>
          <a:xfrm>
            <a:off x="9435421" y="4431207"/>
            <a:ext cx="2560636" cy="1384702"/>
          </a:xfrm>
          <a:prstGeom prst="cloudCallou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dirty="0" smtClean="0">
                <a:solidFill>
                  <a:schemeClr val="tx1"/>
                </a:solidFill>
              </a:rPr>
              <a:t>Have the patient’s details to hand</a:t>
            </a:r>
            <a:endParaRPr lang="en-AU" dirty="0">
              <a:solidFill>
                <a:schemeClr val="tx1"/>
              </a:solidFill>
            </a:endParaRPr>
          </a:p>
        </p:txBody>
      </p:sp>
    </p:spTree>
    <p:extLst>
      <p:ext uri="{BB962C8B-B14F-4D97-AF65-F5344CB8AC3E}">
        <p14:creationId xmlns:p14="http://schemas.microsoft.com/office/powerpoint/2010/main" val="375205627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p:cNvGraphicFramePr/>
          <p:nvPr>
            <p:extLst>
              <p:ext uri="{D42A27DB-BD31-4B8C-83A1-F6EECF244321}">
                <p14:modId xmlns:p14="http://schemas.microsoft.com/office/powerpoint/2010/main" val="2979678733"/>
              </p:ext>
            </p:extLst>
          </p:nvPr>
        </p:nvGraphicFramePr>
        <p:xfrm>
          <a:off x="593558" y="1957137"/>
          <a:ext cx="10263333" cy="359232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 name="Title 1"/>
          <p:cNvSpPr txBox="1">
            <a:spLocks/>
          </p:cNvSpPr>
          <p:nvPr/>
        </p:nvSpPr>
        <p:spPr>
          <a:xfrm>
            <a:off x="838200" y="365125"/>
            <a:ext cx="10515600" cy="1325563"/>
          </a:xfrm>
          <a:prstGeom prst="rect">
            <a:avLst/>
          </a:prstGeom>
        </p:spPr>
        <p:txBody>
          <a:bodyPr vert="horz" lIns="91440" tIns="45720" rIns="91440" bIns="45720" rtlCol="0" anchor="b">
            <a:normAutofit fontScale="9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AU" b="1" dirty="0" smtClean="0"/>
              <a:t>How do you make a Mandatory Report?</a:t>
            </a:r>
            <a:endParaRPr lang="en-AU" b="1" dirty="0"/>
          </a:p>
        </p:txBody>
      </p:sp>
      <p:sp>
        <p:nvSpPr>
          <p:cNvPr id="8" name="Cloud Callout 7"/>
          <p:cNvSpPr/>
          <p:nvPr/>
        </p:nvSpPr>
        <p:spPr>
          <a:xfrm>
            <a:off x="9576573" y="4067759"/>
            <a:ext cx="2560636" cy="1384702"/>
          </a:xfrm>
          <a:prstGeom prst="cloudCallou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dirty="0" smtClean="0">
                <a:solidFill>
                  <a:schemeClr val="tx1"/>
                </a:solidFill>
              </a:rPr>
              <a:t>Have the patient’s details to hand</a:t>
            </a:r>
            <a:endParaRPr lang="en-AU" dirty="0">
              <a:solidFill>
                <a:schemeClr val="tx1"/>
              </a:solidFill>
            </a:endParaRPr>
          </a:p>
        </p:txBody>
      </p:sp>
      <p:sp>
        <p:nvSpPr>
          <p:cNvPr id="2" name="TextBox 1"/>
          <p:cNvSpPr txBox="1"/>
          <p:nvPr/>
        </p:nvSpPr>
        <p:spPr>
          <a:xfrm>
            <a:off x="911225" y="5934670"/>
            <a:ext cx="10971965" cy="923330"/>
          </a:xfrm>
          <a:prstGeom prst="rect">
            <a:avLst/>
          </a:prstGeom>
          <a:noFill/>
        </p:spPr>
        <p:txBody>
          <a:bodyPr wrap="square" rtlCol="0">
            <a:spAutoFit/>
          </a:bodyPr>
          <a:lstStyle/>
          <a:p>
            <a:r>
              <a:rPr lang="en-AU" dirty="0"/>
              <a:t>Note: If you make your report to the NSW Health Child Wellbeing Unit you have also legally fulfilled your mandatory reporter responsibility.</a:t>
            </a:r>
          </a:p>
          <a:p>
            <a:endParaRPr lang="en-AU" dirty="0"/>
          </a:p>
        </p:txBody>
      </p:sp>
    </p:spTree>
    <p:extLst>
      <p:ext uri="{BB962C8B-B14F-4D97-AF65-F5344CB8AC3E}">
        <p14:creationId xmlns:p14="http://schemas.microsoft.com/office/powerpoint/2010/main" val="274422673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b="1" dirty="0" smtClean="0"/>
              <a:t>Learning objectives</a:t>
            </a:r>
            <a:endParaRPr lang="en-AU" b="1" dirty="0"/>
          </a:p>
        </p:txBody>
      </p:sp>
      <p:sp>
        <p:nvSpPr>
          <p:cNvPr id="3" name="Content Placeholder 2"/>
          <p:cNvSpPr>
            <a:spLocks noGrp="1"/>
          </p:cNvSpPr>
          <p:nvPr>
            <p:ph idx="1"/>
          </p:nvPr>
        </p:nvSpPr>
        <p:spPr/>
        <p:txBody>
          <a:bodyPr/>
          <a:lstStyle/>
          <a:p>
            <a:r>
              <a:rPr lang="en-AU" dirty="0" smtClean="0"/>
              <a:t>Recognise red flags for child protection and wellbeing concerns.</a:t>
            </a:r>
          </a:p>
          <a:p>
            <a:r>
              <a:rPr lang="en-AU" dirty="0"/>
              <a:t>Know </a:t>
            </a:r>
            <a:r>
              <a:rPr lang="en-AU" dirty="0" smtClean="0"/>
              <a:t>how </a:t>
            </a:r>
            <a:r>
              <a:rPr lang="en-AU" dirty="0"/>
              <a:t>to get </a:t>
            </a:r>
            <a:r>
              <a:rPr lang="en-AU" dirty="0" smtClean="0"/>
              <a:t>help </a:t>
            </a:r>
            <a:r>
              <a:rPr lang="en-AU" dirty="0"/>
              <a:t>for vulnerable families.</a:t>
            </a:r>
          </a:p>
          <a:p>
            <a:r>
              <a:rPr lang="en-AU" dirty="0" smtClean="0"/>
              <a:t>Know how the NSW Health Child Wellbeing Unit can assist you.</a:t>
            </a:r>
          </a:p>
          <a:p>
            <a:r>
              <a:rPr lang="en-AU" dirty="0"/>
              <a:t>Know how and when to make a </a:t>
            </a:r>
            <a:r>
              <a:rPr lang="en-AU" dirty="0" smtClean="0"/>
              <a:t>Mandatory </a:t>
            </a:r>
            <a:r>
              <a:rPr lang="en-AU" dirty="0"/>
              <a:t>R</a:t>
            </a:r>
            <a:r>
              <a:rPr lang="en-AU" dirty="0" smtClean="0"/>
              <a:t>eport – and what to do next.</a:t>
            </a:r>
          </a:p>
        </p:txBody>
      </p:sp>
      <p:sp>
        <p:nvSpPr>
          <p:cNvPr id="4" name="Slide Number Placeholder 3"/>
          <p:cNvSpPr>
            <a:spLocks noGrp="1"/>
          </p:cNvSpPr>
          <p:nvPr>
            <p:ph type="sldNum" sz="quarter" idx="12"/>
          </p:nvPr>
        </p:nvSpPr>
        <p:spPr/>
        <p:txBody>
          <a:bodyPr/>
          <a:lstStyle/>
          <a:p>
            <a:fld id="{D9B0E2F5-DDB5-4634-93F2-347EC034A9D4}" type="slidenum">
              <a:rPr lang="en-AU" smtClean="0"/>
              <a:t>2</a:t>
            </a:fld>
            <a:endParaRPr lang="en-AU" dirty="0"/>
          </a:p>
        </p:txBody>
      </p:sp>
    </p:spTree>
    <p:extLst>
      <p:ext uri="{BB962C8B-B14F-4D97-AF65-F5344CB8AC3E}">
        <p14:creationId xmlns:p14="http://schemas.microsoft.com/office/powerpoint/2010/main" val="242837788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p:cNvGraphicFramePr/>
          <p:nvPr/>
        </p:nvGraphicFramePr>
        <p:xfrm>
          <a:off x="593558" y="1957137"/>
          <a:ext cx="10263333" cy="359232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 name="Title 1"/>
          <p:cNvSpPr txBox="1">
            <a:spLocks/>
          </p:cNvSpPr>
          <p:nvPr/>
        </p:nvSpPr>
        <p:spPr>
          <a:xfrm>
            <a:off x="838200" y="365125"/>
            <a:ext cx="10515600" cy="1325563"/>
          </a:xfrm>
          <a:prstGeom prst="rect">
            <a:avLst/>
          </a:prstGeom>
        </p:spPr>
        <p:txBody>
          <a:bodyPr vert="horz" lIns="91440" tIns="45720" rIns="91440" bIns="45720" rtlCol="0" anchor="b">
            <a:normAutofit fontScale="9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AU" b="1" dirty="0" smtClean="0"/>
              <a:t>How do you make a Mandatory Report?</a:t>
            </a:r>
            <a:endParaRPr lang="en-AU" b="1" dirty="0"/>
          </a:p>
        </p:txBody>
      </p:sp>
      <p:sp>
        <p:nvSpPr>
          <p:cNvPr id="8" name="Cloud Callout 7"/>
          <p:cNvSpPr/>
          <p:nvPr/>
        </p:nvSpPr>
        <p:spPr>
          <a:xfrm>
            <a:off x="7780421" y="4536267"/>
            <a:ext cx="3971777" cy="1704112"/>
          </a:xfrm>
          <a:prstGeom prst="cloudCallou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2800" dirty="0" smtClean="0">
                <a:solidFill>
                  <a:schemeClr val="tx1"/>
                </a:solidFill>
              </a:rPr>
              <a:t>What are you going to do next?</a:t>
            </a:r>
            <a:endParaRPr lang="en-AU" sz="2800" dirty="0">
              <a:solidFill>
                <a:schemeClr val="tx1"/>
              </a:solidFill>
            </a:endParaRPr>
          </a:p>
        </p:txBody>
      </p:sp>
    </p:spTree>
    <p:extLst>
      <p:ext uri="{BB962C8B-B14F-4D97-AF65-F5344CB8AC3E}">
        <p14:creationId xmlns:p14="http://schemas.microsoft.com/office/powerpoint/2010/main" val="314360449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b="1" dirty="0" smtClean="0"/>
              <a:t>What happens after a Mandatory </a:t>
            </a:r>
            <a:r>
              <a:rPr lang="en-AU" b="1" dirty="0"/>
              <a:t>R</a:t>
            </a:r>
            <a:r>
              <a:rPr lang="en-AU" b="1" dirty="0" smtClean="0"/>
              <a:t>eport?</a:t>
            </a:r>
            <a:endParaRPr lang="en-AU" b="1" dirty="0"/>
          </a:p>
        </p:txBody>
      </p:sp>
      <p:sp>
        <p:nvSpPr>
          <p:cNvPr id="3" name="Content Placeholder 2"/>
          <p:cNvSpPr>
            <a:spLocks noGrp="1"/>
          </p:cNvSpPr>
          <p:nvPr>
            <p:ph idx="1"/>
          </p:nvPr>
        </p:nvSpPr>
        <p:spPr>
          <a:xfrm>
            <a:off x="1235845" y="1967825"/>
            <a:ext cx="10515600" cy="1046163"/>
          </a:xfrm>
        </p:spPr>
        <p:txBody>
          <a:bodyPr/>
          <a:lstStyle/>
          <a:p>
            <a:pPr marL="0" indent="0">
              <a:buNone/>
            </a:pPr>
            <a:r>
              <a:rPr lang="en-AU" dirty="0" smtClean="0"/>
              <a:t>This short video outlines what happens after you hang up the phone.</a:t>
            </a:r>
            <a:endParaRPr lang="en-AU" dirty="0"/>
          </a:p>
        </p:txBody>
      </p:sp>
      <p:sp>
        <p:nvSpPr>
          <p:cNvPr id="4" name="Slide Number Placeholder 3"/>
          <p:cNvSpPr>
            <a:spLocks noGrp="1"/>
          </p:cNvSpPr>
          <p:nvPr>
            <p:ph type="sldNum" sz="quarter" idx="12"/>
          </p:nvPr>
        </p:nvSpPr>
        <p:spPr/>
        <p:txBody>
          <a:bodyPr/>
          <a:lstStyle/>
          <a:p>
            <a:fld id="{D9B0E2F5-DDB5-4634-93F2-347EC034A9D4}" type="slidenum">
              <a:rPr lang="en-AU" smtClean="0"/>
              <a:t>21</a:t>
            </a:fld>
            <a:endParaRPr lang="en-AU" dirty="0"/>
          </a:p>
        </p:txBody>
      </p:sp>
      <p:sp>
        <p:nvSpPr>
          <p:cNvPr id="5" name="TextBox 4"/>
          <p:cNvSpPr txBox="1"/>
          <p:nvPr/>
        </p:nvSpPr>
        <p:spPr>
          <a:xfrm>
            <a:off x="397645" y="4870331"/>
            <a:ext cx="11420755" cy="1231106"/>
          </a:xfrm>
          <a:prstGeom prst="rect">
            <a:avLst/>
          </a:prstGeom>
          <a:noFill/>
        </p:spPr>
        <p:txBody>
          <a:bodyPr wrap="none" rtlCol="0">
            <a:spAutoFit/>
          </a:bodyPr>
          <a:lstStyle/>
          <a:p>
            <a:r>
              <a:rPr lang="en-AU" sz="2800" dirty="0">
                <a:solidFill>
                  <a:srgbClr val="FF0000"/>
                </a:solidFill>
              </a:rPr>
              <a:t>Always continue to offer a service to the child, young person and their </a:t>
            </a:r>
            <a:r>
              <a:rPr lang="en-AU" sz="2800" dirty="0" smtClean="0">
                <a:solidFill>
                  <a:srgbClr val="FF0000"/>
                </a:solidFill>
              </a:rPr>
              <a:t>family </a:t>
            </a:r>
          </a:p>
          <a:p>
            <a:r>
              <a:rPr lang="en-AU" sz="2800" dirty="0" smtClean="0">
                <a:solidFill>
                  <a:srgbClr val="FF0000"/>
                </a:solidFill>
              </a:rPr>
              <a:t>and/or consider additional referrals.</a:t>
            </a:r>
            <a:endParaRPr lang="en-AU" dirty="0">
              <a:solidFill>
                <a:srgbClr val="FF0000"/>
              </a:solidFill>
            </a:endParaRPr>
          </a:p>
          <a:p>
            <a:endParaRPr lang="en-AU" dirty="0"/>
          </a:p>
        </p:txBody>
      </p:sp>
    </p:spTree>
    <p:extLst>
      <p:ext uri="{BB962C8B-B14F-4D97-AF65-F5344CB8AC3E}">
        <p14:creationId xmlns:p14="http://schemas.microsoft.com/office/powerpoint/2010/main" val="232260644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b="1" dirty="0" smtClean="0"/>
              <a:t>NSW Health Child Wellbeing Unit – how can it help?</a:t>
            </a:r>
            <a:endParaRPr lang="en-AU" b="1" dirty="0"/>
          </a:p>
        </p:txBody>
      </p:sp>
      <p:sp>
        <p:nvSpPr>
          <p:cNvPr id="3" name="Content Placeholder 2"/>
          <p:cNvSpPr>
            <a:spLocks noGrp="1"/>
          </p:cNvSpPr>
          <p:nvPr>
            <p:ph idx="1"/>
          </p:nvPr>
        </p:nvSpPr>
        <p:spPr>
          <a:xfrm>
            <a:off x="838200" y="1825625"/>
            <a:ext cx="10515600" cy="931863"/>
          </a:xfrm>
        </p:spPr>
        <p:txBody>
          <a:bodyPr/>
          <a:lstStyle/>
          <a:p>
            <a:pPr marL="0" indent="0">
              <a:buNone/>
            </a:pPr>
            <a:r>
              <a:rPr lang="en-AU" dirty="0"/>
              <a:t>This short </a:t>
            </a:r>
            <a:r>
              <a:rPr lang="en-AU" dirty="0" smtClean="0"/>
              <a:t>video explains the role of CWU.</a:t>
            </a:r>
            <a:endParaRPr lang="en-AU" dirty="0"/>
          </a:p>
        </p:txBody>
      </p:sp>
      <p:sp>
        <p:nvSpPr>
          <p:cNvPr id="4" name="Slide Number Placeholder 3"/>
          <p:cNvSpPr>
            <a:spLocks noGrp="1"/>
          </p:cNvSpPr>
          <p:nvPr>
            <p:ph type="sldNum" sz="quarter" idx="12"/>
          </p:nvPr>
        </p:nvSpPr>
        <p:spPr/>
        <p:txBody>
          <a:bodyPr/>
          <a:lstStyle/>
          <a:p>
            <a:fld id="{D9B0E2F5-DDB5-4634-93F2-347EC034A9D4}" type="slidenum">
              <a:rPr lang="en-AU" smtClean="0"/>
              <a:t>22</a:t>
            </a:fld>
            <a:endParaRPr lang="en-AU" dirty="0"/>
          </a:p>
        </p:txBody>
      </p:sp>
    </p:spTree>
    <p:extLst>
      <p:ext uri="{BB962C8B-B14F-4D97-AF65-F5344CB8AC3E}">
        <p14:creationId xmlns:p14="http://schemas.microsoft.com/office/powerpoint/2010/main" val="245015107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b="1" dirty="0" smtClean="0"/>
              <a:t>Sexual Assault Services – how can they help?</a:t>
            </a:r>
            <a:endParaRPr lang="en-AU" b="1" dirty="0"/>
          </a:p>
        </p:txBody>
      </p:sp>
      <p:sp>
        <p:nvSpPr>
          <p:cNvPr id="3" name="Content Placeholder 2"/>
          <p:cNvSpPr>
            <a:spLocks noGrp="1"/>
          </p:cNvSpPr>
          <p:nvPr>
            <p:ph idx="1"/>
          </p:nvPr>
        </p:nvSpPr>
        <p:spPr>
          <a:xfrm>
            <a:off x="838200" y="1825625"/>
            <a:ext cx="10515600" cy="1103313"/>
          </a:xfrm>
        </p:spPr>
        <p:txBody>
          <a:bodyPr/>
          <a:lstStyle/>
          <a:p>
            <a:pPr marL="0" indent="0">
              <a:buNone/>
            </a:pPr>
            <a:r>
              <a:rPr lang="en-AU" dirty="0" smtClean="0"/>
              <a:t>Every LHD has a 24-h Sexual Assault Service. This </a:t>
            </a:r>
            <a:r>
              <a:rPr lang="en-AU" dirty="0"/>
              <a:t>short video </a:t>
            </a:r>
            <a:r>
              <a:rPr lang="en-AU" dirty="0" smtClean="0"/>
              <a:t>outlines its functions.</a:t>
            </a:r>
            <a:endParaRPr lang="en-AU" dirty="0"/>
          </a:p>
        </p:txBody>
      </p:sp>
      <p:sp>
        <p:nvSpPr>
          <p:cNvPr id="4" name="Slide Number Placeholder 3"/>
          <p:cNvSpPr>
            <a:spLocks noGrp="1"/>
          </p:cNvSpPr>
          <p:nvPr>
            <p:ph type="sldNum" sz="quarter" idx="12"/>
          </p:nvPr>
        </p:nvSpPr>
        <p:spPr/>
        <p:txBody>
          <a:bodyPr/>
          <a:lstStyle/>
          <a:p>
            <a:fld id="{D9B0E2F5-DDB5-4634-93F2-347EC034A9D4}" type="slidenum">
              <a:rPr lang="en-AU" smtClean="0"/>
              <a:t>23</a:t>
            </a:fld>
            <a:endParaRPr lang="en-AU" dirty="0"/>
          </a:p>
        </p:txBody>
      </p:sp>
      <p:sp>
        <p:nvSpPr>
          <p:cNvPr id="5" name="TextBox 4"/>
          <p:cNvSpPr txBox="1"/>
          <p:nvPr/>
        </p:nvSpPr>
        <p:spPr>
          <a:xfrm>
            <a:off x="557214" y="4786313"/>
            <a:ext cx="10405782" cy="523220"/>
          </a:xfrm>
          <a:prstGeom prst="rect">
            <a:avLst/>
          </a:prstGeom>
          <a:noFill/>
        </p:spPr>
        <p:txBody>
          <a:bodyPr wrap="square" rtlCol="0">
            <a:spAutoFit/>
          </a:bodyPr>
          <a:lstStyle/>
          <a:p>
            <a:r>
              <a:rPr lang="en-AU" sz="2800" dirty="0" smtClean="0">
                <a:solidFill>
                  <a:srgbClr val="FF0000"/>
                </a:solidFill>
              </a:rPr>
              <a:t>Call your SAS for advice as soon as you suspect sexual abuse.</a:t>
            </a:r>
            <a:endParaRPr lang="en-AU" sz="2800" dirty="0">
              <a:solidFill>
                <a:srgbClr val="FF0000"/>
              </a:solidFill>
            </a:endParaRPr>
          </a:p>
        </p:txBody>
      </p:sp>
    </p:spTree>
    <p:extLst>
      <p:ext uri="{BB962C8B-B14F-4D97-AF65-F5344CB8AC3E}">
        <p14:creationId xmlns:p14="http://schemas.microsoft.com/office/powerpoint/2010/main" val="2500869675"/>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b="1" dirty="0" smtClean="0"/>
              <a:t>What next?</a:t>
            </a:r>
            <a:endParaRPr lang="en-AU" b="1" dirty="0"/>
          </a:p>
        </p:txBody>
      </p:sp>
      <p:sp>
        <p:nvSpPr>
          <p:cNvPr id="3" name="Content Placeholder 2"/>
          <p:cNvSpPr>
            <a:spLocks noGrp="1"/>
          </p:cNvSpPr>
          <p:nvPr>
            <p:ph idx="1"/>
          </p:nvPr>
        </p:nvSpPr>
        <p:spPr>
          <a:xfrm>
            <a:off x="838200" y="2264682"/>
            <a:ext cx="10515600" cy="4351338"/>
          </a:xfrm>
        </p:spPr>
        <p:txBody>
          <a:bodyPr>
            <a:normAutofit/>
          </a:bodyPr>
          <a:lstStyle/>
          <a:p>
            <a:r>
              <a:rPr lang="en-AU" sz="3400" dirty="0"/>
              <a:t>What are you going to do to ensure the child or young person’s safety </a:t>
            </a:r>
            <a:r>
              <a:rPr lang="en-AU" sz="3400" u="sng" dirty="0"/>
              <a:t>right now</a:t>
            </a:r>
            <a:r>
              <a:rPr lang="en-AU" sz="3400" dirty="0"/>
              <a:t>? </a:t>
            </a:r>
          </a:p>
          <a:p>
            <a:r>
              <a:rPr lang="en-AU" sz="3400" dirty="0"/>
              <a:t>What does this family need </a:t>
            </a:r>
            <a:r>
              <a:rPr lang="en-AU" sz="3400" u="sng" dirty="0"/>
              <a:t>right now</a:t>
            </a:r>
            <a:r>
              <a:rPr lang="en-AU" sz="3400" dirty="0"/>
              <a:t>?</a:t>
            </a:r>
          </a:p>
          <a:p>
            <a:r>
              <a:rPr lang="en-AU" sz="3400" dirty="0"/>
              <a:t>What are you </a:t>
            </a:r>
            <a:r>
              <a:rPr lang="en-AU" sz="3400" dirty="0" smtClean="0"/>
              <a:t>going </a:t>
            </a:r>
            <a:r>
              <a:rPr lang="en-AU" sz="3400" dirty="0"/>
              <a:t>to do to look after yourself</a:t>
            </a:r>
            <a:r>
              <a:rPr lang="en-AU" sz="3400" dirty="0" smtClean="0"/>
              <a:t>?</a:t>
            </a:r>
            <a:endParaRPr lang="en-AU" sz="3400" dirty="0">
              <a:solidFill>
                <a:srgbClr val="FF0000"/>
              </a:solidFill>
            </a:endParaRPr>
          </a:p>
          <a:p>
            <a:endParaRPr lang="en-AU" sz="3400" dirty="0"/>
          </a:p>
        </p:txBody>
      </p:sp>
      <p:sp>
        <p:nvSpPr>
          <p:cNvPr id="4" name="Slide Number Placeholder 3"/>
          <p:cNvSpPr>
            <a:spLocks noGrp="1"/>
          </p:cNvSpPr>
          <p:nvPr>
            <p:ph type="sldNum" sz="quarter" idx="12"/>
          </p:nvPr>
        </p:nvSpPr>
        <p:spPr/>
        <p:txBody>
          <a:bodyPr/>
          <a:lstStyle/>
          <a:p>
            <a:fld id="{D9B0E2F5-DDB5-4634-93F2-347EC034A9D4}" type="slidenum">
              <a:rPr lang="en-AU" smtClean="0"/>
              <a:t>24</a:t>
            </a:fld>
            <a:endParaRPr lang="en-AU" dirty="0"/>
          </a:p>
        </p:txBody>
      </p:sp>
    </p:spTree>
    <p:extLst>
      <p:ext uri="{BB962C8B-B14F-4D97-AF65-F5344CB8AC3E}">
        <p14:creationId xmlns:p14="http://schemas.microsoft.com/office/powerpoint/2010/main" val="349612202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b="1" dirty="0" smtClean="0"/>
              <a:t>Key elements of a good response to child protection concerns</a:t>
            </a:r>
            <a:endParaRPr lang="en-AU" b="1" dirty="0"/>
          </a:p>
        </p:txBody>
      </p:sp>
      <p:sp>
        <p:nvSpPr>
          <p:cNvPr id="3" name="Content Placeholder 2"/>
          <p:cNvSpPr>
            <a:spLocks noGrp="1"/>
          </p:cNvSpPr>
          <p:nvPr>
            <p:ph idx="1"/>
          </p:nvPr>
        </p:nvSpPr>
        <p:spPr>
          <a:xfrm>
            <a:off x="911225" y="2005012"/>
            <a:ext cx="10515600" cy="4351338"/>
          </a:xfrm>
        </p:spPr>
        <p:txBody>
          <a:bodyPr>
            <a:normAutofit/>
          </a:bodyPr>
          <a:lstStyle/>
          <a:p>
            <a:r>
              <a:rPr lang="en-AU" sz="3400" dirty="0"/>
              <a:t>Take a really good history and document it thoroughly.</a:t>
            </a:r>
          </a:p>
          <a:p>
            <a:r>
              <a:rPr lang="en-AU" sz="3400" dirty="0"/>
              <a:t>Don’t be afraid to ask the key questions.</a:t>
            </a:r>
          </a:p>
          <a:p>
            <a:r>
              <a:rPr lang="en-AU" sz="3400" dirty="0"/>
              <a:t>Get information from other sources.</a:t>
            </a:r>
          </a:p>
          <a:p>
            <a:r>
              <a:rPr lang="en-AU" sz="3400" dirty="0"/>
              <a:t>Use the Mandatory Reporter Guide (MRG).</a:t>
            </a:r>
          </a:p>
          <a:p>
            <a:pPr marL="0" indent="0">
              <a:buNone/>
            </a:pPr>
            <a:endParaRPr lang="en-AU" dirty="0" smtClean="0"/>
          </a:p>
          <a:p>
            <a:endParaRPr lang="en-AU" dirty="0" smtClean="0"/>
          </a:p>
          <a:p>
            <a:pPr marL="230400"/>
            <a:endParaRPr lang="en-AU" dirty="0" smtClean="0"/>
          </a:p>
          <a:p>
            <a:pPr marL="489600"/>
            <a:endParaRPr lang="en-AU" dirty="0" smtClean="0"/>
          </a:p>
          <a:p>
            <a:pPr marL="489600"/>
            <a:endParaRPr lang="en-AU" dirty="0"/>
          </a:p>
        </p:txBody>
      </p:sp>
      <p:sp>
        <p:nvSpPr>
          <p:cNvPr id="4" name="Slide Number Placeholder 3"/>
          <p:cNvSpPr>
            <a:spLocks noGrp="1"/>
          </p:cNvSpPr>
          <p:nvPr>
            <p:ph type="sldNum" sz="quarter" idx="12"/>
          </p:nvPr>
        </p:nvSpPr>
        <p:spPr/>
        <p:txBody>
          <a:bodyPr/>
          <a:lstStyle/>
          <a:p>
            <a:fld id="{D9B0E2F5-DDB5-4634-93F2-347EC034A9D4}" type="slidenum">
              <a:rPr lang="en-AU" smtClean="0"/>
              <a:t>25</a:t>
            </a:fld>
            <a:endParaRPr lang="en-AU" dirty="0"/>
          </a:p>
        </p:txBody>
      </p:sp>
      <p:sp>
        <p:nvSpPr>
          <p:cNvPr id="5" name="TextBox 4"/>
          <p:cNvSpPr txBox="1"/>
          <p:nvPr/>
        </p:nvSpPr>
        <p:spPr>
          <a:xfrm>
            <a:off x="282998" y="4857750"/>
            <a:ext cx="11070802" cy="1077218"/>
          </a:xfrm>
          <a:prstGeom prst="rect">
            <a:avLst/>
          </a:prstGeom>
          <a:noFill/>
        </p:spPr>
        <p:txBody>
          <a:bodyPr wrap="square" rtlCol="0">
            <a:spAutoFit/>
          </a:bodyPr>
          <a:lstStyle/>
          <a:p>
            <a:r>
              <a:rPr lang="en-AU" sz="3200" dirty="0"/>
              <a:t>Always ask yourself what the hospital needs to do right now to keep this child safe or to address any identified risk factors.</a:t>
            </a:r>
          </a:p>
        </p:txBody>
      </p:sp>
    </p:spTree>
    <p:extLst>
      <p:ext uri="{BB962C8B-B14F-4D97-AF65-F5344CB8AC3E}">
        <p14:creationId xmlns:p14="http://schemas.microsoft.com/office/powerpoint/2010/main" val="3373717985"/>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b="1" dirty="0" smtClean="0"/>
              <a:t>Tips for raising child protection and wellbeing concerns with carers</a:t>
            </a:r>
            <a:endParaRPr lang="en-AU" b="1" dirty="0"/>
          </a:p>
        </p:txBody>
      </p:sp>
      <p:sp>
        <p:nvSpPr>
          <p:cNvPr id="3" name="Content Placeholder 2"/>
          <p:cNvSpPr>
            <a:spLocks noGrp="1"/>
          </p:cNvSpPr>
          <p:nvPr>
            <p:ph idx="1"/>
          </p:nvPr>
        </p:nvSpPr>
        <p:spPr>
          <a:xfrm>
            <a:off x="838200" y="2187574"/>
            <a:ext cx="10515600" cy="4351338"/>
          </a:xfrm>
        </p:spPr>
        <p:txBody>
          <a:bodyPr>
            <a:normAutofit/>
          </a:bodyPr>
          <a:lstStyle/>
          <a:p>
            <a:r>
              <a:rPr lang="en-AU" sz="3400" dirty="0" smtClean="0"/>
              <a:t>Seek help from senior staff, medical, nursing or social worker</a:t>
            </a:r>
          </a:p>
          <a:p>
            <a:r>
              <a:rPr lang="en-AU" sz="3400" dirty="0" smtClean="0"/>
              <a:t>Be honest</a:t>
            </a:r>
          </a:p>
          <a:p>
            <a:r>
              <a:rPr lang="en-AU" sz="3400" dirty="0" smtClean="0"/>
              <a:t>Explain why you are worried</a:t>
            </a:r>
          </a:p>
          <a:p>
            <a:pPr marL="489600"/>
            <a:endParaRPr lang="en-AU" dirty="0" smtClean="0"/>
          </a:p>
          <a:p>
            <a:pPr marL="489600"/>
            <a:endParaRPr lang="en-AU" dirty="0"/>
          </a:p>
        </p:txBody>
      </p:sp>
      <p:sp>
        <p:nvSpPr>
          <p:cNvPr id="4" name="Slide Number Placeholder 3"/>
          <p:cNvSpPr>
            <a:spLocks noGrp="1"/>
          </p:cNvSpPr>
          <p:nvPr>
            <p:ph type="sldNum" sz="quarter" idx="12"/>
          </p:nvPr>
        </p:nvSpPr>
        <p:spPr/>
        <p:txBody>
          <a:bodyPr/>
          <a:lstStyle/>
          <a:p>
            <a:fld id="{D9B0E2F5-DDB5-4634-93F2-347EC034A9D4}" type="slidenum">
              <a:rPr lang="en-AU" smtClean="0"/>
              <a:t>26</a:t>
            </a:fld>
            <a:endParaRPr lang="en-AU" dirty="0"/>
          </a:p>
        </p:txBody>
      </p:sp>
    </p:spTree>
    <p:extLst>
      <p:ext uri="{BB962C8B-B14F-4D97-AF65-F5344CB8AC3E}">
        <p14:creationId xmlns:p14="http://schemas.microsoft.com/office/powerpoint/2010/main" val="1989451032"/>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1225" y="0"/>
            <a:ext cx="10515600" cy="1325563"/>
          </a:xfrm>
        </p:spPr>
        <p:txBody>
          <a:bodyPr/>
          <a:lstStyle/>
          <a:p>
            <a:r>
              <a:rPr lang="en-AU" b="1" dirty="0"/>
              <a:t>Explain why you are </a:t>
            </a:r>
            <a:r>
              <a:rPr lang="en-AU" b="1" dirty="0" smtClean="0"/>
              <a:t>worried</a:t>
            </a:r>
            <a:endParaRPr lang="en-AU" b="1" dirty="0"/>
          </a:p>
        </p:txBody>
      </p:sp>
      <p:sp>
        <p:nvSpPr>
          <p:cNvPr id="3" name="Content Placeholder 2"/>
          <p:cNvSpPr>
            <a:spLocks noGrp="1"/>
          </p:cNvSpPr>
          <p:nvPr>
            <p:ph idx="1"/>
          </p:nvPr>
        </p:nvSpPr>
        <p:spPr>
          <a:xfrm>
            <a:off x="423863" y="1690688"/>
            <a:ext cx="10515600" cy="4351338"/>
          </a:xfrm>
        </p:spPr>
        <p:txBody>
          <a:bodyPr>
            <a:normAutofit/>
          </a:bodyPr>
          <a:lstStyle/>
          <a:p>
            <a:pPr marL="1800" indent="0">
              <a:buNone/>
            </a:pPr>
            <a:endParaRPr lang="en-AU" dirty="0" smtClean="0"/>
          </a:p>
          <a:p>
            <a:pPr marL="489600"/>
            <a:endParaRPr lang="en-AU" dirty="0" smtClean="0"/>
          </a:p>
          <a:p>
            <a:pPr marL="489600"/>
            <a:endParaRPr lang="en-AU" dirty="0"/>
          </a:p>
        </p:txBody>
      </p:sp>
      <p:sp>
        <p:nvSpPr>
          <p:cNvPr id="4" name="Slide Number Placeholder 3"/>
          <p:cNvSpPr>
            <a:spLocks noGrp="1"/>
          </p:cNvSpPr>
          <p:nvPr>
            <p:ph type="sldNum" sz="quarter" idx="12"/>
          </p:nvPr>
        </p:nvSpPr>
        <p:spPr/>
        <p:txBody>
          <a:bodyPr/>
          <a:lstStyle/>
          <a:p>
            <a:fld id="{D9B0E2F5-DDB5-4634-93F2-347EC034A9D4}" type="slidenum">
              <a:rPr lang="en-AU" smtClean="0"/>
              <a:t>27</a:t>
            </a:fld>
            <a:endParaRPr lang="en-AU" dirty="0"/>
          </a:p>
        </p:txBody>
      </p:sp>
      <p:sp>
        <p:nvSpPr>
          <p:cNvPr id="5" name="Rounded Rectangular Callout 4"/>
          <p:cNvSpPr/>
          <p:nvPr/>
        </p:nvSpPr>
        <p:spPr>
          <a:xfrm>
            <a:off x="911225" y="1376364"/>
            <a:ext cx="6293956" cy="1639887"/>
          </a:xfrm>
          <a:prstGeom prst="wedgeRoundRect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489600"/>
            <a:r>
              <a:rPr lang="en-AU" sz="2400" dirty="0"/>
              <a:t>“We take children’s injuries very seriously. It’s important that we consider all the options, including that someone may have hurt the child.”</a:t>
            </a:r>
          </a:p>
        </p:txBody>
      </p:sp>
      <p:sp>
        <p:nvSpPr>
          <p:cNvPr id="6" name="Rounded Rectangular Callout 5"/>
          <p:cNvSpPr/>
          <p:nvPr/>
        </p:nvSpPr>
        <p:spPr>
          <a:xfrm>
            <a:off x="7852154" y="147441"/>
            <a:ext cx="4260092" cy="2317359"/>
          </a:xfrm>
          <a:prstGeom prst="wedgeRoundRectCallout">
            <a:avLst/>
          </a:prstGeom>
          <a:solidFill>
            <a:srgbClr val="A3F1A7"/>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489600"/>
            <a:r>
              <a:rPr lang="en-AU" sz="2000" dirty="0">
                <a:solidFill>
                  <a:schemeClr val="tx1"/>
                </a:solidFill>
              </a:rPr>
              <a:t>“Domestic violence doesn’t just affect women – it </a:t>
            </a:r>
            <a:r>
              <a:rPr lang="en-AU" sz="2000" dirty="0" smtClean="0">
                <a:solidFill>
                  <a:schemeClr val="tx1"/>
                </a:solidFill>
              </a:rPr>
              <a:t>affects children </a:t>
            </a:r>
            <a:r>
              <a:rPr lang="en-AU" sz="2000" dirty="0">
                <a:solidFill>
                  <a:schemeClr val="tx1"/>
                </a:solidFill>
              </a:rPr>
              <a:t>too. We need to look after you and we need to look after your kids as well.”</a:t>
            </a:r>
          </a:p>
        </p:txBody>
      </p:sp>
      <p:sp>
        <p:nvSpPr>
          <p:cNvPr id="7" name="Rounded Rectangular Callout 6"/>
          <p:cNvSpPr/>
          <p:nvPr/>
        </p:nvSpPr>
        <p:spPr>
          <a:xfrm>
            <a:off x="1439258" y="3866356"/>
            <a:ext cx="5240113" cy="2407577"/>
          </a:xfrm>
          <a:prstGeom prst="wedgeRoundRectCallout">
            <a:avLst/>
          </a:prstGeom>
          <a:solidFill>
            <a:srgbClr val="F0AE9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489600"/>
            <a:r>
              <a:rPr lang="en-AU" sz="2000" dirty="0">
                <a:solidFill>
                  <a:schemeClr val="tx1"/>
                </a:solidFill>
              </a:rPr>
              <a:t>“Sometimes parents who are unwell / have a lot going on in their lives </a:t>
            </a:r>
            <a:r>
              <a:rPr lang="en-AU" sz="2000" dirty="0" smtClean="0">
                <a:solidFill>
                  <a:schemeClr val="tx1"/>
                </a:solidFill>
              </a:rPr>
              <a:t>and can’t </a:t>
            </a:r>
            <a:r>
              <a:rPr lang="en-AU" sz="2000" dirty="0">
                <a:solidFill>
                  <a:schemeClr val="tx1"/>
                </a:solidFill>
              </a:rPr>
              <a:t>look after their children as well as they want to. I’d like to talk about how we can support you as a parent while you’re going through this.”</a:t>
            </a:r>
          </a:p>
        </p:txBody>
      </p:sp>
      <p:sp>
        <p:nvSpPr>
          <p:cNvPr id="8" name="Rounded Rectangular Callout 7"/>
          <p:cNvSpPr/>
          <p:nvPr/>
        </p:nvSpPr>
        <p:spPr>
          <a:xfrm>
            <a:off x="7468086" y="2979059"/>
            <a:ext cx="3734282" cy="3410342"/>
          </a:xfrm>
          <a:prstGeom prst="wedgeRoundRectCallout">
            <a:avLst/>
          </a:prstGeom>
          <a:solidFill>
            <a:schemeClr val="bg1">
              <a:lumMod val="6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489600"/>
            <a:r>
              <a:rPr lang="en-AU" sz="2400" dirty="0">
                <a:solidFill>
                  <a:srgbClr val="FF0000"/>
                </a:solidFill>
              </a:rPr>
              <a:t>“Child sexual abuse is </a:t>
            </a:r>
            <a:r>
              <a:rPr lang="en-AU" sz="2400" dirty="0" smtClean="0">
                <a:solidFill>
                  <a:srgbClr val="FF0000"/>
                </a:solidFill>
              </a:rPr>
              <a:t>common </a:t>
            </a:r>
            <a:r>
              <a:rPr lang="en-AU" sz="2400" dirty="0">
                <a:solidFill>
                  <a:srgbClr val="FF0000"/>
                </a:solidFill>
              </a:rPr>
              <a:t>and there is a specialist service in the District that helps children and families who are going through this. I’d like to get them involved.”</a:t>
            </a:r>
          </a:p>
        </p:txBody>
      </p:sp>
    </p:spTree>
    <p:extLst>
      <p:ext uri="{BB962C8B-B14F-4D97-AF65-F5344CB8AC3E}">
        <p14:creationId xmlns:p14="http://schemas.microsoft.com/office/powerpoint/2010/main" val="1227544965"/>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b="1" dirty="0" smtClean="0"/>
              <a:t>Tips for raising child protection and wellbeing concerns with carers </a:t>
            </a:r>
            <a:r>
              <a:rPr lang="en-AU" dirty="0" smtClean="0"/>
              <a:t>(continued)</a:t>
            </a:r>
            <a:endParaRPr lang="en-AU" dirty="0"/>
          </a:p>
        </p:txBody>
      </p:sp>
      <p:sp>
        <p:nvSpPr>
          <p:cNvPr id="3" name="Content Placeholder 2"/>
          <p:cNvSpPr>
            <a:spLocks noGrp="1"/>
          </p:cNvSpPr>
          <p:nvPr>
            <p:ph idx="1"/>
          </p:nvPr>
        </p:nvSpPr>
        <p:spPr>
          <a:xfrm>
            <a:off x="838200" y="2001044"/>
            <a:ext cx="11016343" cy="3232150"/>
          </a:xfrm>
        </p:spPr>
        <p:txBody>
          <a:bodyPr>
            <a:normAutofit fontScale="92500"/>
          </a:bodyPr>
          <a:lstStyle/>
          <a:p>
            <a:pPr marL="230400"/>
            <a:r>
              <a:rPr lang="en-AU" sz="3400" dirty="0" smtClean="0"/>
              <a:t>Allow parents to vent. It’s okay for them to express their distress and disbelief.</a:t>
            </a:r>
          </a:p>
          <a:p>
            <a:pPr marL="230400"/>
            <a:r>
              <a:rPr lang="en-AU" sz="3400" dirty="0" smtClean="0"/>
              <a:t>Be clear about the next steps eg ortho consult, Mandatory Report</a:t>
            </a:r>
          </a:p>
          <a:p>
            <a:pPr marL="230400"/>
            <a:r>
              <a:rPr lang="en-AU" sz="3400" dirty="0" smtClean="0"/>
              <a:t>If the carer removes the child from the ED, escalate your response: alert a senior staff member and make a Mandatory </a:t>
            </a:r>
            <a:r>
              <a:rPr lang="en-AU" sz="3400" dirty="0"/>
              <a:t>R</a:t>
            </a:r>
            <a:r>
              <a:rPr lang="en-AU" sz="3400" dirty="0" smtClean="0"/>
              <a:t>eport or update your Report.</a:t>
            </a:r>
          </a:p>
          <a:p>
            <a:pPr marL="489600"/>
            <a:endParaRPr lang="en-AU" dirty="0" smtClean="0"/>
          </a:p>
          <a:p>
            <a:pPr marL="489600"/>
            <a:endParaRPr lang="en-AU" dirty="0"/>
          </a:p>
        </p:txBody>
      </p:sp>
      <p:sp>
        <p:nvSpPr>
          <p:cNvPr id="4" name="Slide Number Placeholder 3"/>
          <p:cNvSpPr>
            <a:spLocks noGrp="1"/>
          </p:cNvSpPr>
          <p:nvPr>
            <p:ph type="sldNum" sz="quarter" idx="12"/>
          </p:nvPr>
        </p:nvSpPr>
        <p:spPr/>
        <p:txBody>
          <a:bodyPr/>
          <a:lstStyle/>
          <a:p>
            <a:fld id="{D9B0E2F5-DDB5-4634-93F2-347EC034A9D4}" type="slidenum">
              <a:rPr lang="en-AU" smtClean="0"/>
              <a:t>28</a:t>
            </a:fld>
            <a:endParaRPr lang="en-AU" dirty="0"/>
          </a:p>
        </p:txBody>
      </p:sp>
      <p:sp>
        <p:nvSpPr>
          <p:cNvPr id="5" name="TextBox 4"/>
          <p:cNvSpPr txBox="1"/>
          <p:nvPr/>
        </p:nvSpPr>
        <p:spPr>
          <a:xfrm>
            <a:off x="591031" y="5543551"/>
            <a:ext cx="11009937" cy="646331"/>
          </a:xfrm>
          <a:prstGeom prst="rect">
            <a:avLst/>
          </a:prstGeom>
          <a:noFill/>
        </p:spPr>
        <p:txBody>
          <a:bodyPr wrap="none" rtlCol="0">
            <a:spAutoFit/>
          </a:bodyPr>
          <a:lstStyle/>
          <a:p>
            <a:r>
              <a:rPr lang="en-AU" sz="3600" dirty="0"/>
              <a:t>Remember: ED staff are very good at delivering bad news.</a:t>
            </a:r>
          </a:p>
        </p:txBody>
      </p:sp>
    </p:spTree>
    <p:extLst>
      <p:ext uri="{BB962C8B-B14F-4D97-AF65-F5344CB8AC3E}">
        <p14:creationId xmlns:p14="http://schemas.microsoft.com/office/powerpoint/2010/main" val="1536956245"/>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b="1" dirty="0" smtClean="0"/>
              <a:t>Conclusions: Identify, Consult, Respond</a:t>
            </a:r>
            <a:endParaRPr lang="en-AU" b="1" dirty="0"/>
          </a:p>
        </p:txBody>
      </p:sp>
      <p:sp>
        <p:nvSpPr>
          <p:cNvPr id="3" name="Content Placeholder 2"/>
          <p:cNvSpPr>
            <a:spLocks noGrp="1"/>
          </p:cNvSpPr>
          <p:nvPr>
            <p:ph idx="1"/>
          </p:nvPr>
        </p:nvSpPr>
        <p:spPr>
          <a:xfrm>
            <a:off x="498835" y="1448553"/>
            <a:ext cx="10515600" cy="4351338"/>
          </a:xfrm>
        </p:spPr>
        <p:txBody>
          <a:bodyPr>
            <a:noAutofit/>
          </a:bodyPr>
          <a:lstStyle/>
          <a:p>
            <a:pPr marL="0" indent="0">
              <a:buNone/>
            </a:pPr>
            <a:r>
              <a:rPr lang="en-AU" sz="2400" b="1" dirty="0">
                <a:solidFill>
                  <a:srgbClr val="FF0000"/>
                </a:solidFill>
              </a:rPr>
              <a:t>IDENTIFY: </a:t>
            </a:r>
          </a:p>
          <a:p>
            <a:r>
              <a:rPr lang="en-AU" sz="2400" dirty="0"/>
              <a:t>Considering a child or young person’s safety, welfare and wellbeing is an important part of every consultation.</a:t>
            </a:r>
          </a:p>
          <a:p>
            <a:r>
              <a:rPr lang="en-AU" sz="2400" dirty="0"/>
              <a:t>A child or young person at risk may not be in the Department – think outside the hospital walls. What’s going on within the family or household?</a:t>
            </a:r>
          </a:p>
          <a:p>
            <a:pPr marL="0" indent="0">
              <a:buNone/>
            </a:pPr>
            <a:r>
              <a:rPr lang="en-AU" sz="2400" b="1" dirty="0">
                <a:solidFill>
                  <a:srgbClr val="FF0000"/>
                </a:solidFill>
              </a:rPr>
              <a:t>CONSULT:</a:t>
            </a:r>
          </a:p>
          <a:p>
            <a:r>
              <a:rPr lang="en-AU" sz="2400" dirty="0"/>
              <a:t>Know where to consult for further assessments and/or referrals as required.</a:t>
            </a:r>
          </a:p>
          <a:p>
            <a:pPr marL="0" indent="0">
              <a:buNone/>
            </a:pPr>
            <a:r>
              <a:rPr lang="en-AU" sz="2400" b="1" dirty="0">
                <a:solidFill>
                  <a:srgbClr val="FF0000"/>
                </a:solidFill>
              </a:rPr>
              <a:t>RESPOND:</a:t>
            </a:r>
          </a:p>
          <a:p>
            <a:r>
              <a:rPr lang="en-AU" sz="2400" dirty="0"/>
              <a:t>Make the most of every opportunity to improve the safety, welfare and wellbeing of these children/young people.</a:t>
            </a:r>
          </a:p>
          <a:p>
            <a:r>
              <a:rPr lang="en-AU" sz="2400" dirty="0"/>
              <a:t>Mandatory reporting is only one part of your Health response.</a:t>
            </a:r>
          </a:p>
          <a:p>
            <a:pPr marL="0" indent="0">
              <a:buNone/>
            </a:pPr>
            <a:endParaRPr lang="en-AU" sz="3400" dirty="0"/>
          </a:p>
        </p:txBody>
      </p:sp>
      <p:sp>
        <p:nvSpPr>
          <p:cNvPr id="4" name="Slide Number Placeholder 3"/>
          <p:cNvSpPr>
            <a:spLocks noGrp="1"/>
          </p:cNvSpPr>
          <p:nvPr>
            <p:ph type="sldNum" sz="quarter" idx="12"/>
          </p:nvPr>
        </p:nvSpPr>
        <p:spPr/>
        <p:txBody>
          <a:bodyPr/>
          <a:lstStyle/>
          <a:p>
            <a:fld id="{D9B0E2F5-DDB5-4634-93F2-347EC034A9D4}" type="slidenum">
              <a:rPr lang="en-AU" smtClean="0"/>
              <a:t>29</a:t>
            </a:fld>
            <a:endParaRPr lang="en-AU" dirty="0"/>
          </a:p>
        </p:txBody>
      </p:sp>
    </p:spTree>
    <p:extLst>
      <p:ext uri="{BB962C8B-B14F-4D97-AF65-F5344CB8AC3E}">
        <p14:creationId xmlns:p14="http://schemas.microsoft.com/office/powerpoint/2010/main" val="158057103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12562" y="288213"/>
            <a:ext cx="10515600" cy="1053478"/>
          </a:xfrm>
        </p:spPr>
        <p:txBody>
          <a:bodyPr>
            <a:normAutofit/>
          </a:bodyPr>
          <a:lstStyle/>
          <a:p>
            <a:r>
              <a:rPr lang="en-AU" b="1" dirty="0" smtClean="0"/>
              <a:t>Facts and figures</a:t>
            </a:r>
            <a:endParaRPr lang="en-AU" sz="2000" b="1" dirty="0">
              <a:solidFill>
                <a:srgbClr val="00B050"/>
              </a:solidFill>
            </a:endParaRPr>
          </a:p>
        </p:txBody>
      </p:sp>
      <p:sp>
        <p:nvSpPr>
          <p:cNvPr id="3" name="Content Placeholder 2"/>
          <p:cNvSpPr>
            <a:spLocks noGrp="1"/>
          </p:cNvSpPr>
          <p:nvPr>
            <p:ph idx="1"/>
          </p:nvPr>
        </p:nvSpPr>
        <p:spPr>
          <a:xfrm>
            <a:off x="812562" y="1545657"/>
            <a:ext cx="10515600" cy="2752937"/>
          </a:xfrm>
        </p:spPr>
        <p:txBody>
          <a:bodyPr>
            <a:noAutofit/>
          </a:bodyPr>
          <a:lstStyle/>
          <a:p>
            <a:r>
              <a:rPr lang="en-AU" sz="3200" dirty="0" smtClean="0"/>
              <a:t>In </a:t>
            </a:r>
            <a:r>
              <a:rPr lang="en-AU" sz="3200" dirty="0"/>
              <a:t>the 10 years to 2013, 83 children from 75 families died at the hands of a family member.</a:t>
            </a:r>
          </a:p>
          <a:p>
            <a:r>
              <a:rPr lang="en-AU" sz="3200" dirty="0"/>
              <a:t>In 17 families, the child had been seen in an </a:t>
            </a:r>
            <a:r>
              <a:rPr lang="en-AU" sz="3200" dirty="0" smtClean="0"/>
              <a:t>Emergency </a:t>
            </a:r>
            <a:r>
              <a:rPr lang="en-AU" sz="3200" dirty="0"/>
              <a:t>D</a:t>
            </a:r>
            <a:r>
              <a:rPr lang="en-AU" sz="3200" dirty="0" smtClean="0"/>
              <a:t>epartment </a:t>
            </a:r>
            <a:r>
              <a:rPr lang="en-AU" sz="3200" dirty="0"/>
              <a:t>in the year before their death.</a:t>
            </a:r>
          </a:p>
          <a:p>
            <a:r>
              <a:rPr lang="en-AU" sz="3200" dirty="0"/>
              <a:t>In many cases, a Mandatory Report had been made</a:t>
            </a:r>
            <a:r>
              <a:rPr lang="en-AU" sz="3200" dirty="0" smtClean="0"/>
              <a:t>.</a:t>
            </a:r>
          </a:p>
        </p:txBody>
      </p:sp>
      <p:sp>
        <p:nvSpPr>
          <p:cNvPr id="4" name="Slide Number Placeholder 3"/>
          <p:cNvSpPr>
            <a:spLocks noGrp="1"/>
          </p:cNvSpPr>
          <p:nvPr>
            <p:ph type="sldNum" sz="quarter" idx="12"/>
          </p:nvPr>
        </p:nvSpPr>
        <p:spPr/>
        <p:txBody>
          <a:bodyPr/>
          <a:lstStyle/>
          <a:p>
            <a:fld id="{D9B0E2F5-DDB5-4634-93F2-347EC034A9D4}" type="slidenum">
              <a:rPr lang="en-AU" smtClean="0"/>
              <a:t>3</a:t>
            </a:fld>
            <a:endParaRPr lang="en-AU" dirty="0"/>
          </a:p>
        </p:txBody>
      </p:sp>
      <p:sp>
        <p:nvSpPr>
          <p:cNvPr id="5" name="TextBox 4"/>
          <p:cNvSpPr txBox="1"/>
          <p:nvPr/>
        </p:nvSpPr>
        <p:spPr>
          <a:xfrm>
            <a:off x="911225" y="4482106"/>
            <a:ext cx="8234690" cy="1200329"/>
          </a:xfrm>
          <a:prstGeom prst="rect">
            <a:avLst/>
          </a:prstGeom>
          <a:noFill/>
        </p:spPr>
        <p:txBody>
          <a:bodyPr wrap="none" rtlCol="0">
            <a:spAutoFit/>
          </a:bodyPr>
          <a:lstStyle/>
          <a:p>
            <a:r>
              <a:rPr lang="en-AU" sz="3600" dirty="0">
                <a:solidFill>
                  <a:srgbClr val="FF0000"/>
                </a:solidFill>
              </a:rPr>
              <a:t>The message is </a:t>
            </a:r>
            <a:r>
              <a:rPr lang="en-AU" sz="3600" dirty="0" smtClean="0">
                <a:solidFill>
                  <a:srgbClr val="FF0000"/>
                </a:solidFill>
              </a:rPr>
              <a:t>clear:</a:t>
            </a:r>
          </a:p>
          <a:p>
            <a:r>
              <a:rPr lang="en-AU" sz="3600" dirty="0">
                <a:solidFill>
                  <a:srgbClr val="FF0000"/>
                </a:solidFill>
              </a:rPr>
              <a:t>M</a:t>
            </a:r>
            <a:r>
              <a:rPr lang="en-AU" sz="3600" dirty="0" smtClean="0">
                <a:solidFill>
                  <a:srgbClr val="FF0000"/>
                </a:solidFill>
              </a:rPr>
              <a:t>aking </a:t>
            </a:r>
            <a:r>
              <a:rPr lang="en-AU" sz="3600" dirty="0">
                <a:solidFill>
                  <a:srgbClr val="FF0000"/>
                </a:solidFill>
              </a:rPr>
              <a:t>a Mandatory Report is not enough.</a:t>
            </a:r>
          </a:p>
        </p:txBody>
      </p:sp>
    </p:spTree>
    <p:extLst>
      <p:ext uri="{BB962C8B-B14F-4D97-AF65-F5344CB8AC3E}">
        <p14:creationId xmlns:p14="http://schemas.microsoft.com/office/powerpoint/2010/main" val="2629763138"/>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96220"/>
            <a:ext cx="10515600" cy="1325563"/>
          </a:xfrm>
        </p:spPr>
        <p:txBody>
          <a:bodyPr/>
          <a:lstStyle/>
          <a:p>
            <a:r>
              <a:rPr lang="en-AU" b="1" dirty="0" smtClean="0"/>
              <a:t>Questions?</a:t>
            </a:r>
            <a:endParaRPr lang="en-AU" b="1" dirty="0"/>
          </a:p>
        </p:txBody>
      </p:sp>
      <p:sp>
        <p:nvSpPr>
          <p:cNvPr id="4" name="Slide Number Placeholder 3"/>
          <p:cNvSpPr>
            <a:spLocks noGrp="1"/>
          </p:cNvSpPr>
          <p:nvPr>
            <p:ph type="sldNum" sz="quarter" idx="12"/>
          </p:nvPr>
        </p:nvSpPr>
        <p:spPr/>
        <p:txBody>
          <a:bodyPr/>
          <a:lstStyle/>
          <a:p>
            <a:fld id="{D9B0E2F5-DDB5-4634-93F2-347EC034A9D4}" type="slidenum">
              <a:rPr lang="en-AU" smtClean="0"/>
              <a:t>30</a:t>
            </a:fld>
            <a:endParaRPr lang="en-AU" dirty="0"/>
          </a:p>
        </p:txBody>
      </p:sp>
      <p:graphicFrame>
        <p:nvGraphicFramePr>
          <p:cNvPr id="5" name="Diagram 4"/>
          <p:cNvGraphicFramePr/>
          <p:nvPr>
            <p:extLst>
              <p:ext uri="{D42A27DB-BD31-4B8C-83A1-F6EECF244321}">
                <p14:modId xmlns:p14="http://schemas.microsoft.com/office/powerpoint/2010/main" val="4186127657"/>
              </p:ext>
            </p:extLst>
          </p:nvPr>
        </p:nvGraphicFramePr>
        <p:xfrm>
          <a:off x="1201057" y="1772331"/>
          <a:ext cx="9789886" cy="393397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06301724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b="1" dirty="0" smtClean="0"/>
              <a:t>Cases: video 1</a:t>
            </a:r>
            <a:endParaRPr lang="en-AU" b="1" dirty="0"/>
          </a:p>
        </p:txBody>
      </p:sp>
      <p:sp>
        <p:nvSpPr>
          <p:cNvPr id="4" name="Slide Number Placeholder 3"/>
          <p:cNvSpPr>
            <a:spLocks noGrp="1"/>
          </p:cNvSpPr>
          <p:nvPr>
            <p:ph type="sldNum" sz="quarter" idx="12"/>
          </p:nvPr>
        </p:nvSpPr>
        <p:spPr/>
        <p:txBody>
          <a:bodyPr/>
          <a:lstStyle/>
          <a:p>
            <a:fld id="{D9B0E2F5-DDB5-4634-93F2-347EC034A9D4}" type="slidenum">
              <a:rPr lang="en-AU" smtClean="0"/>
              <a:t>4</a:t>
            </a:fld>
            <a:endParaRPr lang="en-AU" dirty="0"/>
          </a:p>
        </p:txBody>
      </p:sp>
    </p:spTree>
    <p:extLst>
      <p:ext uri="{BB962C8B-B14F-4D97-AF65-F5344CB8AC3E}">
        <p14:creationId xmlns:p14="http://schemas.microsoft.com/office/powerpoint/2010/main" val="406544993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b="1" dirty="0" smtClean="0"/>
              <a:t>Cases: video 2</a:t>
            </a:r>
            <a:endParaRPr lang="en-AU" b="1" dirty="0"/>
          </a:p>
        </p:txBody>
      </p:sp>
      <p:sp>
        <p:nvSpPr>
          <p:cNvPr id="4" name="Slide Number Placeholder 3"/>
          <p:cNvSpPr>
            <a:spLocks noGrp="1"/>
          </p:cNvSpPr>
          <p:nvPr>
            <p:ph type="sldNum" sz="quarter" idx="12"/>
          </p:nvPr>
        </p:nvSpPr>
        <p:spPr/>
        <p:txBody>
          <a:bodyPr/>
          <a:lstStyle/>
          <a:p>
            <a:fld id="{D9B0E2F5-DDB5-4634-93F2-347EC034A9D4}" type="slidenum">
              <a:rPr lang="en-AU" smtClean="0"/>
              <a:t>5</a:t>
            </a:fld>
            <a:endParaRPr lang="en-AU" dirty="0"/>
          </a:p>
        </p:txBody>
      </p:sp>
    </p:spTree>
    <p:extLst>
      <p:ext uri="{BB962C8B-B14F-4D97-AF65-F5344CB8AC3E}">
        <p14:creationId xmlns:p14="http://schemas.microsoft.com/office/powerpoint/2010/main" val="269791173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b="1" dirty="0" smtClean="0"/>
              <a:t>Cases: video 3</a:t>
            </a:r>
            <a:endParaRPr lang="en-AU" b="1" dirty="0"/>
          </a:p>
        </p:txBody>
      </p:sp>
      <p:sp>
        <p:nvSpPr>
          <p:cNvPr id="4" name="Slide Number Placeholder 3"/>
          <p:cNvSpPr>
            <a:spLocks noGrp="1"/>
          </p:cNvSpPr>
          <p:nvPr>
            <p:ph type="sldNum" sz="quarter" idx="12"/>
          </p:nvPr>
        </p:nvSpPr>
        <p:spPr/>
        <p:txBody>
          <a:bodyPr/>
          <a:lstStyle/>
          <a:p>
            <a:fld id="{D9B0E2F5-DDB5-4634-93F2-347EC034A9D4}" type="slidenum">
              <a:rPr lang="en-AU" smtClean="0"/>
              <a:t>6</a:t>
            </a:fld>
            <a:endParaRPr lang="en-AU" dirty="0"/>
          </a:p>
        </p:txBody>
      </p:sp>
    </p:spTree>
    <p:extLst>
      <p:ext uri="{BB962C8B-B14F-4D97-AF65-F5344CB8AC3E}">
        <p14:creationId xmlns:p14="http://schemas.microsoft.com/office/powerpoint/2010/main" val="272741419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075257"/>
          </a:xfrm>
        </p:spPr>
        <p:txBody>
          <a:bodyPr/>
          <a:lstStyle/>
          <a:p>
            <a:r>
              <a:rPr lang="en-AU" b="1" dirty="0" smtClean="0"/>
              <a:t>Red flags: general</a:t>
            </a:r>
            <a:endParaRPr lang="en-AU" b="1" dirty="0"/>
          </a:p>
        </p:txBody>
      </p:sp>
      <p:sp>
        <p:nvSpPr>
          <p:cNvPr id="3" name="Content Placeholder 2"/>
          <p:cNvSpPr>
            <a:spLocks noGrp="1"/>
          </p:cNvSpPr>
          <p:nvPr>
            <p:ph idx="1"/>
          </p:nvPr>
        </p:nvSpPr>
        <p:spPr>
          <a:xfrm>
            <a:off x="838200" y="1825625"/>
            <a:ext cx="10515600" cy="3689350"/>
          </a:xfrm>
        </p:spPr>
        <p:txBody>
          <a:bodyPr>
            <a:noAutofit/>
          </a:bodyPr>
          <a:lstStyle/>
          <a:p>
            <a:r>
              <a:rPr lang="en-AU" sz="3200" dirty="0"/>
              <a:t>delayed presentation</a:t>
            </a:r>
          </a:p>
          <a:p>
            <a:r>
              <a:rPr lang="en-AU" sz="3200" dirty="0"/>
              <a:t>inappropriate behaviour/interactions </a:t>
            </a:r>
            <a:r>
              <a:rPr lang="en-AU" sz="3200" dirty="0" smtClean="0"/>
              <a:t>from the child or carer</a:t>
            </a:r>
            <a:endParaRPr lang="en-AU" sz="3200" dirty="0"/>
          </a:p>
          <a:p>
            <a:r>
              <a:rPr lang="en-AU" sz="3200" dirty="0"/>
              <a:t>inconsistent or implausible history</a:t>
            </a:r>
          </a:p>
          <a:p>
            <a:r>
              <a:rPr lang="en-AU" sz="3200" dirty="0"/>
              <a:t>bruising</a:t>
            </a:r>
          </a:p>
          <a:p>
            <a:r>
              <a:rPr lang="en-AU" sz="3200" dirty="0"/>
              <a:t>frequent presentations</a:t>
            </a:r>
          </a:p>
          <a:p>
            <a:r>
              <a:rPr lang="en-AU" sz="3200" dirty="0"/>
              <a:t>domestic &amp; family violence</a:t>
            </a:r>
          </a:p>
          <a:p>
            <a:r>
              <a:rPr lang="en-AU" sz="3200" dirty="0"/>
              <a:t>multiple concerning presentations in the eMR</a:t>
            </a:r>
          </a:p>
        </p:txBody>
      </p:sp>
      <p:sp>
        <p:nvSpPr>
          <p:cNvPr id="5" name="TextBox 4"/>
          <p:cNvSpPr txBox="1"/>
          <p:nvPr/>
        </p:nvSpPr>
        <p:spPr>
          <a:xfrm>
            <a:off x="7643813" y="5886450"/>
            <a:ext cx="184731" cy="369332"/>
          </a:xfrm>
          <a:prstGeom prst="rect">
            <a:avLst/>
          </a:prstGeom>
          <a:noFill/>
        </p:spPr>
        <p:txBody>
          <a:bodyPr wrap="none" rtlCol="0">
            <a:spAutoFit/>
          </a:bodyPr>
          <a:lstStyle/>
          <a:p>
            <a:endParaRPr lang="en-AU" dirty="0"/>
          </a:p>
        </p:txBody>
      </p:sp>
      <p:sp>
        <p:nvSpPr>
          <p:cNvPr id="6" name="TextBox 5"/>
          <p:cNvSpPr txBox="1"/>
          <p:nvPr/>
        </p:nvSpPr>
        <p:spPr>
          <a:xfrm>
            <a:off x="171450" y="5525899"/>
            <a:ext cx="12020550" cy="523220"/>
          </a:xfrm>
          <a:prstGeom prst="rect">
            <a:avLst/>
          </a:prstGeom>
          <a:noFill/>
        </p:spPr>
        <p:txBody>
          <a:bodyPr wrap="square" rtlCol="0">
            <a:spAutoFit/>
          </a:bodyPr>
          <a:lstStyle/>
          <a:p>
            <a:endParaRPr lang="en-AU" sz="2800" dirty="0"/>
          </a:p>
        </p:txBody>
      </p:sp>
      <p:sp>
        <p:nvSpPr>
          <p:cNvPr id="4" name="Wave 3"/>
          <p:cNvSpPr/>
          <p:nvPr/>
        </p:nvSpPr>
        <p:spPr>
          <a:xfrm>
            <a:off x="5528388" y="485192"/>
            <a:ext cx="6188529" cy="1629456"/>
          </a:xfrm>
          <a:prstGeom prst="wav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2400" dirty="0"/>
              <a:t>P</a:t>
            </a:r>
            <a:r>
              <a:rPr lang="en-AU" sz="2400" dirty="0" smtClean="0"/>
              <a:t>arents who abuse their children can also appear to be loving and caring. </a:t>
            </a:r>
            <a:r>
              <a:rPr lang="en-AU" sz="2400" dirty="0" smtClean="0"/>
              <a:t>Don’t </a:t>
            </a:r>
            <a:r>
              <a:rPr lang="en-AU" sz="2400" dirty="0" smtClean="0"/>
              <a:t>take the presentation at face value</a:t>
            </a:r>
            <a:endParaRPr lang="en-AU" sz="2400" dirty="0"/>
          </a:p>
        </p:txBody>
      </p:sp>
    </p:spTree>
    <p:extLst>
      <p:ext uri="{BB962C8B-B14F-4D97-AF65-F5344CB8AC3E}">
        <p14:creationId xmlns:p14="http://schemas.microsoft.com/office/powerpoint/2010/main" val="811230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b="1" dirty="0" smtClean="0"/>
              <a:t>Red flags: neglect</a:t>
            </a:r>
            <a:endParaRPr lang="en-AU" b="1" dirty="0"/>
          </a:p>
        </p:txBody>
      </p:sp>
      <p:sp>
        <p:nvSpPr>
          <p:cNvPr id="3" name="Content Placeholder 2"/>
          <p:cNvSpPr>
            <a:spLocks noGrp="1"/>
          </p:cNvSpPr>
          <p:nvPr>
            <p:ph idx="1"/>
          </p:nvPr>
        </p:nvSpPr>
        <p:spPr/>
        <p:txBody>
          <a:bodyPr>
            <a:normAutofit/>
          </a:bodyPr>
          <a:lstStyle/>
          <a:p>
            <a:r>
              <a:rPr lang="en-AU" sz="3200" dirty="0" smtClean="0"/>
              <a:t>inadequate or inappropriate provision of nutrition, shelter, clothing, hygiene, or education</a:t>
            </a:r>
            <a:endParaRPr lang="en-AU" sz="3200" dirty="0"/>
          </a:p>
          <a:p>
            <a:r>
              <a:rPr lang="en-AU" sz="3200" dirty="0" smtClean="0"/>
              <a:t>suspicion of drug and alcohol misuse or mental illness affecting the carer’s capacity to parent</a:t>
            </a:r>
          </a:p>
          <a:p>
            <a:r>
              <a:rPr lang="en-AU" sz="3200" dirty="0" smtClean="0"/>
              <a:t>lack of capacity or willingness to provide adequate dental, medical, or mental </a:t>
            </a:r>
            <a:r>
              <a:rPr lang="en-AU" sz="3200" dirty="0"/>
              <a:t>health </a:t>
            </a:r>
            <a:r>
              <a:rPr lang="en-AU" sz="3200" dirty="0" smtClean="0"/>
              <a:t>treatment</a:t>
            </a:r>
          </a:p>
          <a:p>
            <a:r>
              <a:rPr lang="en-AU" sz="3200" dirty="0" smtClean="0"/>
              <a:t>lack of supervision leading to circumstances that create danger for the child</a:t>
            </a:r>
            <a:endParaRPr lang="en-AU" sz="3200" dirty="0"/>
          </a:p>
        </p:txBody>
      </p:sp>
      <p:sp>
        <p:nvSpPr>
          <p:cNvPr id="4" name="Slide Number Placeholder 3"/>
          <p:cNvSpPr>
            <a:spLocks noGrp="1"/>
          </p:cNvSpPr>
          <p:nvPr>
            <p:ph type="sldNum" sz="quarter" idx="12"/>
          </p:nvPr>
        </p:nvSpPr>
        <p:spPr/>
        <p:txBody>
          <a:bodyPr/>
          <a:lstStyle/>
          <a:p>
            <a:fld id="{D9B0E2F5-DDB5-4634-93F2-347EC034A9D4}" type="slidenum">
              <a:rPr lang="en-AU" smtClean="0"/>
              <a:t>8</a:t>
            </a:fld>
            <a:endParaRPr lang="en-AU" dirty="0"/>
          </a:p>
        </p:txBody>
      </p:sp>
    </p:spTree>
    <p:extLst>
      <p:ext uri="{BB962C8B-B14F-4D97-AF65-F5344CB8AC3E}">
        <p14:creationId xmlns:p14="http://schemas.microsoft.com/office/powerpoint/2010/main" val="254773825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b="1" dirty="0" smtClean="0"/>
              <a:t>Red flags: sexual abuse</a:t>
            </a:r>
            <a:endParaRPr lang="en-AU" b="1" dirty="0"/>
          </a:p>
        </p:txBody>
      </p:sp>
      <p:sp>
        <p:nvSpPr>
          <p:cNvPr id="3" name="Content Placeholder 2"/>
          <p:cNvSpPr>
            <a:spLocks noGrp="1"/>
          </p:cNvSpPr>
          <p:nvPr>
            <p:ph idx="1"/>
          </p:nvPr>
        </p:nvSpPr>
        <p:spPr/>
        <p:txBody>
          <a:bodyPr>
            <a:normAutofit/>
          </a:bodyPr>
          <a:lstStyle/>
          <a:p>
            <a:r>
              <a:rPr lang="en-AU" sz="3200" dirty="0"/>
              <a:t>d</a:t>
            </a:r>
            <a:r>
              <a:rPr lang="en-AU" sz="3200" dirty="0" smtClean="0"/>
              <a:t>isclosure from the child </a:t>
            </a:r>
          </a:p>
          <a:p>
            <a:r>
              <a:rPr lang="en-AU" sz="3200" dirty="0" smtClean="0"/>
              <a:t>STI</a:t>
            </a:r>
          </a:p>
          <a:p>
            <a:r>
              <a:rPr lang="en-AU" sz="3200" dirty="0" smtClean="0"/>
              <a:t>pregnancy</a:t>
            </a:r>
          </a:p>
          <a:p>
            <a:r>
              <a:rPr lang="en-US" sz="3200" dirty="0"/>
              <a:t>u</a:t>
            </a:r>
            <a:r>
              <a:rPr lang="en-US" sz="3200" dirty="0" smtClean="0"/>
              <a:t>nexplained genital injuries</a:t>
            </a:r>
            <a:endParaRPr lang="en-AU" sz="3200" dirty="0" smtClean="0"/>
          </a:p>
          <a:p>
            <a:r>
              <a:rPr lang="en-AU" sz="3200" dirty="0" smtClean="0"/>
              <a:t>age-inappropriate sexualised behaviour</a:t>
            </a:r>
            <a:endParaRPr lang="en-AU" sz="3200" dirty="0" smtClean="0">
              <a:solidFill>
                <a:srgbClr val="00B050"/>
              </a:solidFill>
            </a:endParaRPr>
          </a:p>
          <a:p>
            <a:r>
              <a:rPr lang="en-AU" sz="3200" dirty="0" smtClean="0"/>
              <a:t>exposure to domestic family violence</a:t>
            </a:r>
          </a:p>
        </p:txBody>
      </p:sp>
      <p:sp>
        <p:nvSpPr>
          <p:cNvPr id="4" name="Slide Number Placeholder 3"/>
          <p:cNvSpPr>
            <a:spLocks noGrp="1"/>
          </p:cNvSpPr>
          <p:nvPr>
            <p:ph type="sldNum" sz="quarter" idx="12"/>
          </p:nvPr>
        </p:nvSpPr>
        <p:spPr/>
        <p:txBody>
          <a:bodyPr/>
          <a:lstStyle/>
          <a:p>
            <a:fld id="{D9B0E2F5-DDB5-4634-93F2-347EC034A9D4}" type="slidenum">
              <a:rPr lang="en-AU" smtClean="0"/>
              <a:t>9</a:t>
            </a:fld>
            <a:endParaRPr lang="en-AU" dirty="0"/>
          </a:p>
        </p:txBody>
      </p:sp>
    </p:spTree>
    <p:extLst>
      <p:ext uri="{BB962C8B-B14F-4D97-AF65-F5344CB8AC3E}">
        <p14:creationId xmlns:p14="http://schemas.microsoft.com/office/powerpoint/2010/main" val="231018111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17156</TotalTime>
  <Words>1525</Words>
  <Application>Microsoft Office PowerPoint</Application>
  <PresentationFormat>Widescreen</PresentationFormat>
  <Paragraphs>182</Paragraphs>
  <Slides>30</Slides>
  <Notes>30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30</vt:i4>
      </vt:variant>
    </vt:vector>
  </HeadingPairs>
  <TitlesOfParts>
    <vt:vector size="35" baseType="lpstr">
      <vt:lpstr>Arial</vt:lpstr>
      <vt:lpstr>Calibri</vt:lpstr>
      <vt:lpstr>Calibri Light</vt:lpstr>
      <vt:lpstr>Times New Roman</vt:lpstr>
      <vt:lpstr>Office Theme</vt:lpstr>
      <vt:lpstr>Child protection in the ED</vt:lpstr>
      <vt:lpstr>Learning objectives</vt:lpstr>
      <vt:lpstr>Facts and figures</vt:lpstr>
      <vt:lpstr>Cases: video 1</vt:lpstr>
      <vt:lpstr>Cases: video 2</vt:lpstr>
      <vt:lpstr>Cases: video 3</vt:lpstr>
      <vt:lpstr>Red flags: general</vt:lpstr>
      <vt:lpstr>Red flags: neglect</vt:lpstr>
      <vt:lpstr>Red flags: sexual abuse</vt:lpstr>
      <vt:lpstr>Wrap your head around this:</vt:lpstr>
      <vt:lpstr>The child or young person at risk may not be in your ED </vt:lpstr>
      <vt:lpstr>Assessing the risk of abuse or neglect</vt:lpstr>
      <vt:lpstr>Options: where can you turn for help?</vt:lpstr>
      <vt:lpstr>You are worried about a child’s safety or wellbeing: can you ask the GP for more information?</vt:lpstr>
      <vt:lpstr>Can you ask the family’s GP for more information?  </vt:lpstr>
      <vt:lpstr>When should you make a Mandatory Report?</vt:lpstr>
      <vt:lpstr>PowerPoint Presentation</vt:lpstr>
      <vt:lpstr>PowerPoint Presentation</vt:lpstr>
      <vt:lpstr>PowerPoint Presentation</vt:lpstr>
      <vt:lpstr>PowerPoint Presentation</vt:lpstr>
      <vt:lpstr>What happens after a Mandatory Report?</vt:lpstr>
      <vt:lpstr>NSW Health Child Wellbeing Unit – how can it help?</vt:lpstr>
      <vt:lpstr>Sexual Assault Services – how can they help?</vt:lpstr>
      <vt:lpstr>What next?</vt:lpstr>
      <vt:lpstr>Key elements of a good response to child protection concerns</vt:lpstr>
      <vt:lpstr>Tips for raising child protection and wellbeing concerns with carers</vt:lpstr>
      <vt:lpstr>Explain why you are worried</vt:lpstr>
      <vt:lpstr>Tips for raising child protection and wellbeing concerns with carers (continued)</vt:lpstr>
      <vt:lpstr>Conclusions: Identify, Consult, Respond</vt:lpstr>
      <vt:lpstr>Questions?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Child protection in the ED</dc:title>
  <dc:creator>Kathy Kramer</dc:creator>
  <cp:lastModifiedBy>THOMSON, Jo</cp:lastModifiedBy>
  <cp:revision>159</cp:revision>
  <cp:lastPrinted>2018-09-05T02:42:58Z</cp:lastPrinted>
  <dcterms:created xsi:type="dcterms:W3CDTF">2017-03-02T22:56:35Z</dcterms:created>
  <dcterms:modified xsi:type="dcterms:W3CDTF">2019-07-28T23:47:19Z</dcterms:modified>
</cp:coreProperties>
</file>