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omments/comment3.xml" ContentType="application/vnd.openxmlformats-officedocument.presentationml.comments+xml"/>
  <Override PartName="/ppt/notesSlides/notesSlide14.xml" ContentType="application/vnd.openxmlformats-officedocument.presentationml.notesSlide+xml"/>
  <Override PartName="/ppt/comments/comment4.xml" ContentType="application/vnd.openxmlformats-officedocument.presentationml.comment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omments/comment5.xml" ContentType="application/vnd.openxmlformats-officedocument.presentationml.comments+xml"/>
  <Override PartName="/ppt/notesSlides/notesSlide23.xml" ContentType="application/vnd.openxmlformats-officedocument.presentationml.notesSlide+xml"/>
  <Override PartName="/ppt/comments/comment6.xml" ContentType="application/vnd.openxmlformats-officedocument.presentationml.comments+xml"/>
  <Override PartName="/ppt/notesSlides/notesSlide24.xml" ContentType="application/vnd.openxmlformats-officedocument.presentationml.notesSlide+xml"/>
  <Override PartName="/ppt/comments/comment7.xml" ContentType="application/vnd.openxmlformats-officedocument.presentationml.comment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92" r:id="rId3"/>
    <p:sldId id="291" r:id="rId4"/>
    <p:sldId id="278" r:id="rId5"/>
    <p:sldId id="268" r:id="rId6"/>
    <p:sldId id="274" r:id="rId7"/>
    <p:sldId id="275" r:id="rId8"/>
    <p:sldId id="265" r:id="rId9"/>
    <p:sldId id="258" r:id="rId10"/>
    <p:sldId id="263" r:id="rId11"/>
    <p:sldId id="276" r:id="rId12"/>
    <p:sldId id="296" r:id="rId13"/>
    <p:sldId id="264" r:id="rId14"/>
    <p:sldId id="259" r:id="rId15"/>
    <p:sldId id="288" r:id="rId16"/>
    <p:sldId id="293" r:id="rId17"/>
    <p:sldId id="260" r:id="rId18"/>
    <p:sldId id="294" r:id="rId19"/>
    <p:sldId id="266" r:id="rId20"/>
    <p:sldId id="267" r:id="rId21"/>
    <p:sldId id="279" r:id="rId22"/>
    <p:sldId id="262" r:id="rId23"/>
    <p:sldId id="280" r:id="rId24"/>
    <p:sldId id="284" r:id="rId25"/>
    <p:sldId id="289" r:id="rId26"/>
    <p:sldId id="290" r:id="rId27"/>
    <p:sldId id="272" r:id="rId28"/>
    <p:sldId id="295" r:id="rId29"/>
  </p:sldIdLst>
  <p:sldSz cx="12192000" cy="6858000"/>
  <p:notesSz cx="6669088"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48"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hy Horne" initials="KH" lastIdx="7" clrIdx="0">
    <p:extLst/>
  </p:cmAuthor>
  <p:cmAuthor id="2" name="VIMPANI, Graham" initials="VG" lastIdx="5" clrIdx="1"/>
  <p:cmAuthor id="3" name="Kathy Kramer" initials="KK" lastIdx="9" clrIdx="2">
    <p:extLst/>
  </p:cmAuthor>
  <p:cmAuthor id="4" name="Kathleen Kramer" initials="KK" lastIdx="3" clrIdx="3">
    <p:extLst>
      <p:ext uri="{19B8F6BF-5375-455C-9EA6-DF929625EA0E}">
        <p15:presenceInfo xmlns:p15="http://schemas.microsoft.com/office/powerpoint/2012/main" userId="S-1-5-21-2748679775-674401913-520181268-39145" providerId="AD"/>
      </p:ext>
    </p:extLst>
  </p:cmAuthor>
  <p:cmAuthor id="5" name="THOMSON, Jo" initials="TJ" lastIdx="1" clrIdx="4">
    <p:extLst>
      <p:ext uri="{19B8F6BF-5375-455C-9EA6-DF929625EA0E}">
        <p15:presenceInfo xmlns:p15="http://schemas.microsoft.com/office/powerpoint/2012/main" userId="S-1-5-21-968506765-1039621853-32692049-431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32" autoAdjust="0"/>
    <p:restoredTop sz="94664" autoAdjust="0"/>
  </p:normalViewPr>
  <p:slideViewPr>
    <p:cSldViewPr snapToGrid="0">
      <p:cViewPr varScale="1">
        <p:scale>
          <a:sx n="72" d="100"/>
          <a:sy n="72" d="100"/>
        </p:scale>
        <p:origin x="89" y="151"/>
      </p:cViewPr>
      <p:guideLst>
        <p:guide orient="horz" pos="1548"/>
        <p:guide pos="3840"/>
      </p:guideLst>
    </p:cSldViewPr>
  </p:slideViewPr>
  <p:outlineViewPr>
    <p:cViewPr>
      <p:scale>
        <a:sx n="33" d="100"/>
        <a:sy n="33" d="100"/>
      </p:scale>
      <p:origin x="0" y="-111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10" d="100"/>
          <a:sy n="110" d="100"/>
        </p:scale>
        <p:origin x="1892" y="5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3" dt="2017-05-12T12:11:09.560" idx="8">
    <p:pos x="7338" y="81"/>
    <p:text>Video 1 - delayed presentation, possible physical abuse
Video 2 - neglect as a result of mental health issues
Video 3 - domestic and family violence
Each video presents a stem situation which is met with poor response followed by a good response. To save time, you may elect to show one video during the presentation, followed by group discussion, and ask staff to view the other two videos either before or after. You can show the video straight through, or you can interact with the bonus material, such as the embedded questions and sample answers or additional video material exploring aspects of the situation.</p:text>
    <p:extLst mod="1">
      <p:ext uri="{C676402C-5697-4E1C-873F-D02D1690AC5C}">
        <p15:threadingInfo xmlns:p15="http://schemas.microsoft.com/office/powerpoint/2012/main" timeZoneBias="-6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3" dt="2017-05-12T12:09:23.590" idx="3">
    <p:pos x="7379" y="81"/>
    <p:text>You can refer staff to the Child Protection Evidence (https://www.rcpch.ac.uk/key-topics/child-protection/evidence-reviews) for both brief summaries and more detailed discussions of what constitute red flags for abuse or neglect.</p:text>
    <p:extLst mod="1">
      <p:ext uri="{C676402C-5697-4E1C-873F-D02D1690AC5C}">
        <p15:threadingInfo xmlns:p15="http://schemas.microsoft.com/office/powerpoint/2012/main" timeZoneBias="-600"/>
      </p:ext>
    </p:extLst>
  </p:cm>
  <p:cm authorId="5" dt="2019-07-26T14:20:10.078" idx="1">
    <p:pos x="10" y="10"/>
    <p:text>The Emergency Department Observations Charts</p:text>
    <p:extLst>
      <p:ext uri="{C676402C-5697-4E1C-873F-D02D1690AC5C}">
        <p15:threadingInfo xmlns:p15="http://schemas.microsoft.com/office/powerpoint/2012/main" timeZoneBias="-60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3" dt="2017-05-12T12:09:39.133" idx="4">
    <p:pos x="2760" y="1774"/>
    <p:text>If your department has chosen a screening tool for abuse or neglect – eg the child protection screening tool on FirstNet – discuss it here.
Staff may need to access drug and alcohol or allied health records. Are these kept separately in your facilities or are they available on eMR? You can emend this slide to include this information.
How can staff access the SCAN protocol in your department? Would it help to have a dedicated folder on Sharepoint or the ED intranet for child wellbeing resources?
When junior staff ask for help getting more information from a potentially abusive carer, what steps need to be taken to keep everybody safe? What can your facility offer in terms of practical support eg senior staff member or social worker participating in the consultation? What happens after hours?</p:text>
    <p:extLst mod="1">
      <p:ext uri="{C676402C-5697-4E1C-873F-D02D1690AC5C}">
        <p15:threadingInfo xmlns:p15="http://schemas.microsoft.com/office/powerpoint/2012/main" timeZoneBias="-60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3" dt="2017-05-12T12:10:12.216" idx="5">
    <p:pos x="7207" y="135"/>
    <p:text>Personalise this slide.
Options should always include:
•	senior ED staff
•	your nearest Child Wellbeing Unit (phone 1300 480 420. The line is staffed Monday – Friday 08.30am – 5.00pm and you can leave a message after hour (when they call back, who should they talk to?
•	a mandatory report to FaCS
•	the Sexual Assault Service. they should be contacted as soon as sexual abuse is suspected – talking to them early means getting advice about how to preserve evidence and avoid contaminating the history. All LHDs provide a crisis 24-h Sexual Assault Service with counsellors and forensically trained doctors. 
•	the 24-hour Domestic Violence Line (1800 656 463)
•	Rape and Domestic Violence Services Australia (1800 424 017)
What are your local in-house options? paed reg, social worker, DV counsellor, MHU, O+G reg, child and family counselling service, violence abuse and neglect team, child protection team
What are your local community-based resources eg DV service? The nearest social work department can help you make a list.</p:text>
    <p:extLst mod="1">
      <p:ext uri="{C676402C-5697-4E1C-873F-D02D1690AC5C}">
        <p15:threadingInfo xmlns:p15="http://schemas.microsoft.com/office/powerpoint/2012/main" timeZoneBias="-60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3" dt="2017-05-12T12:10:56.383" idx="7">
    <p:pos x="7171" y="158"/>
    <p:text>If you’re discharging the carer/child, what needs to be done to check on the child’s wellbeing (e.g. to confirm that the Child and Family Counsellor received your referral, or the care made contact with the Drug and alcohol Service, or that the carer took the child to the Early Childhood Health Clinic)? What can be arranged in your Department?
What services does your Department or Hospital offer to support staff after a challenging consultation? For example, do senior staff debrief them or social work follow up on them? Do staff know about the Employee Assistance Program (EAP)? What tips can you offer for self-care?</p:text>
    <p:extLst mod="1">
      <p:ext uri="{C676402C-5697-4E1C-873F-D02D1690AC5C}">
        <p15:threadingInfo xmlns:p15="http://schemas.microsoft.com/office/powerpoint/2012/main" timeZoneBias="-60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4" dt="2018-09-05T12:33:51.114" idx="2">
    <p:pos x="7333" y="113"/>
    <p:text>It may be appropriate to call CASACAL (Child Abuse &amp; Sexual Assault Clinical Advice Line) - this 24-hour telephone service provides specialist clinical advice and support for NSW Health clinicians treating suspected abuse or neglect of children and young people.</p:text>
    <p:extLst mod="1">
      <p:ext uri="{C676402C-5697-4E1C-873F-D02D1690AC5C}">
        <p15:threadingInfo xmlns:p15="http://schemas.microsoft.com/office/powerpoint/2012/main" timeZoneBias="-60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4" dt="2018-09-05T13:04:18.740" idx="3">
    <p:pos x="7344" y="58"/>
    <p:text>Kathleen Kramer	5/09/2018
Help JMOs work through their own fears about a hostile interaction.</p:text>
    <p:extLst>
      <p:ext uri="{C676402C-5697-4E1C-873F-D02D1690AC5C}">
        <p15:threadingInfo xmlns:p15="http://schemas.microsoft.com/office/powerpoint/2012/main" timeZoneBias="-6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534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777607" y="0"/>
            <a:ext cx="2889938" cy="495348"/>
          </a:xfrm>
          <a:prstGeom prst="rect">
            <a:avLst/>
          </a:prstGeom>
        </p:spPr>
        <p:txBody>
          <a:bodyPr vert="horz" lIns="91440" tIns="45720" rIns="91440" bIns="45720" rtlCol="0"/>
          <a:lstStyle>
            <a:lvl1pPr algn="r">
              <a:defRPr sz="1200"/>
            </a:lvl1pPr>
          </a:lstStyle>
          <a:p>
            <a:fld id="{8109058D-7169-4B7A-B1D3-ECC2F52D29C8}" type="datetimeFigureOut">
              <a:rPr lang="en-AU" smtClean="0"/>
              <a:t>26/07/2019</a:t>
            </a:fld>
            <a:endParaRPr lang="en-AU"/>
          </a:p>
        </p:txBody>
      </p:sp>
      <p:sp>
        <p:nvSpPr>
          <p:cNvPr id="4" name="Slide Image Placeholder 3"/>
          <p:cNvSpPr>
            <a:spLocks noGrp="1" noRot="1" noChangeAspect="1"/>
          </p:cNvSpPr>
          <p:nvPr>
            <p:ph type="sldImg" idx="2"/>
          </p:nvPr>
        </p:nvSpPr>
        <p:spPr>
          <a:xfrm>
            <a:off x="373063" y="1233488"/>
            <a:ext cx="5922962" cy="3332162"/>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66909" y="4751219"/>
            <a:ext cx="5335270" cy="388736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377317"/>
            <a:ext cx="2889938" cy="49534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777607" y="9377317"/>
            <a:ext cx="2889938" cy="495347"/>
          </a:xfrm>
          <a:prstGeom prst="rect">
            <a:avLst/>
          </a:prstGeom>
        </p:spPr>
        <p:txBody>
          <a:bodyPr vert="horz" lIns="91440" tIns="45720" rIns="91440" bIns="45720" rtlCol="0" anchor="b"/>
          <a:lstStyle>
            <a:lvl1pPr algn="r">
              <a:defRPr sz="1200"/>
            </a:lvl1pPr>
          </a:lstStyle>
          <a:p>
            <a:fld id="{AC3E178D-0669-46C2-B3F1-03C4F3FA8B6D}" type="slidenum">
              <a:rPr lang="en-AU" smtClean="0"/>
              <a:t>‹#›</a:t>
            </a:fld>
            <a:endParaRPr lang="en-AU"/>
          </a:p>
        </p:txBody>
      </p:sp>
    </p:spTree>
    <p:extLst>
      <p:ext uri="{BB962C8B-B14F-4D97-AF65-F5344CB8AC3E}">
        <p14:creationId xmlns:p14="http://schemas.microsoft.com/office/powerpoint/2010/main" val="785137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AC3E178D-0669-46C2-B3F1-03C4F3FA8B6D}" type="slidenum">
              <a:rPr lang="en-AU" smtClean="0"/>
              <a:t>1</a:t>
            </a:fld>
            <a:endParaRPr lang="en-AU"/>
          </a:p>
        </p:txBody>
      </p:sp>
    </p:spTree>
    <p:extLst>
      <p:ext uri="{BB962C8B-B14F-4D97-AF65-F5344CB8AC3E}">
        <p14:creationId xmlns:p14="http://schemas.microsoft.com/office/powerpoint/2010/main" val="20059586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AC3E178D-0669-46C2-B3F1-03C4F3FA8B6D}" type="slidenum">
              <a:rPr lang="en-AU" smtClean="0"/>
              <a:t>10</a:t>
            </a:fld>
            <a:endParaRPr lang="en-AU"/>
          </a:p>
        </p:txBody>
      </p:sp>
    </p:spTree>
    <p:extLst>
      <p:ext uri="{BB962C8B-B14F-4D97-AF65-F5344CB8AC3E}">
        <p14:creationId xmlns:p14="http://schemas.microsoft.com/office/powerpoint/2010/main" val="8820042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11</a:t>
            </a:fld>
            <a:endParaRPr lang="en-AU"/>
          </a:p>
        </p:txBody>
      </p:sp>
    </p:spTree>
    <p:extLst>
      <p:ext uri="{BB962C8B-B14F-4D97-AF65-F5344CB8AC3E}">
        <p14:creationId xmlns:p14="http://schemas.microsoft.com/office/powerpoint/2010/main" val="23182388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12</a:t>
            </a:fld>
            <a:endParaRPr lang="en-AU" dirty="0"/>
          </a:p>
        </p:txBody>
      </p:sp>
    </p:spTree>
    <p:extLst>
      <p:ext uri="{BB962C8B-B14F-4D97-AF65-F5344CB8AC3E}">
        <p14:creationId xmlns:p14="http://schemas.microsoft.com/office/powerpoint/2010/main" val="7663533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60363" y="155575"/>
            <a:ext cx="5922962" cy="3332163"/>
          </a:xfrm>
        </p:spPr>
      </p:sp>
      <p:sp>
        <p:nvSpPr>
          <p:cNvPr id="3" name="Notes Placeholder 2"/>
          <p:cNvSpPr>
            <a:spLocks noGrp="1"/>
          </p:cNvSpPr>
          <p:nvPr>
            <p:ph type="body" idx="1"/>
          </p:nvPr>
        </p:nvSpPr>
        <p:spPr>
          <a:xfrm>
            <a:off x="172902" y="3617692"/>
            <a:ext cx="6298583" cy="3887361"/>
          </a:xfrm>
        </p:spPr>
        <p:txBody>
          <a:bodyPr/>
          <a:lstStyle/>
          <a:p>
            <a:r>
              <a:rPr lang="en-AU" dirty="0" smtClean="0"/>
              <a:t>Think about child abuse and neglect along a continuum of concern and be prepared to intervene as early as possible.</a:t>
            </a:r>
          </a:p>
          <a:p>
            <a:r>
              <a:rPr lang="en-AU" dirty="0" smtClean="0"/>
              <a:t>The medical records of families members may contain pertinent information. You can also talk to Health colleagues – who else is engaged with the family e.g. allied health, mental health? Can you easily access mental health or drug and alcohol files? Note: NSW legislation exempts Health workers from privacy legislation when there is a concern about a child oy young person’s safety or wellbeing.</a:t>
            </a:r>
          </a:p>
          <a:p>
            <a:r>
              <a:rPr lang="en-AU" dirty="0" smtClean="0"/>
              <a:t>If </a:t>
            </a:r>
            <a:r>
              <a:rPr lang="en-AU" dirty="0"/>
              <a:t>your gut feel is that some sort of abuse or neglect is a possibility, there are a number of ways to help you identify what is bothering you.</a:t>
            </a:r>
          </a:p>
          <a:p>
            <a:pPr lvl="0"/>
            <a:r>
              <a:rPr lang="en-AU" dirty="0" smtClean="0"/>
              <a:t>1. A key one is </a:t>
            </a:r>
            <a:r>
              <a:rPr lang="en-AU" dirty="0"/>
              <a:t>the Mandatory Reporter Guide (MRG). The definitions in this document may clarify your thinking and help you identify key questions to be asked</a:t>
            </a:r>
            <a:r>
              <a:rPr lang="en-AU" dirty="0" smtClean="0"/>
              <a:t>.</a:t>
            </a:r>
          </a:p>
          <a:p>
            <a:pPr lvl="0"/>
            <a:r>
              <a:rPr lang="en-AU" dirty="0" smtClean="0"/>
              <a:t>2. A Child Wellbeing Unit can also help you stratify risk. For example, they may have information about past child protection and wellbeing concerns.</a:t>
            </a:r>
          </a:p>
          <a:p>
            <a:pPr lvl="0"/>
            <a:r>
              <a:rPr lang="en-AU" dirty="0" smtClean="0"/>
              <a:t>3. The </a:t>
            </a:r>
            <a:r>
              <a:rPr lang="en-AU" dirty="0"/>
              <a:t>Suspected Child Abuse or Neglect (SCAN) protocol has some useful questions.</a:t>
            </a:r>
          </a:p>
          <a:p>
            <a:r>
              <a:rPr lang="en-AU" dirty="0"/>
              <a:t>•	When was the child or young person last </a:t>
            </a:r>
            <a:r>
              <a:rPr lang="en-AU" dirty="0" smtClean="0"/>
              <a:t>well. Examples: </a:t>
            </a:r>
            <a:r>
              <a:rPr lang="en-AU" dirty="0"/>
              <a:t>when did the child last eat, </a:t>
            </a:r>
            <a:r>
              <a:rPr lang="en-AU" dirty="0" smtClean="0"/>
              <a:t>play?</a:t>
            </a:r>
            <a:endParaRPr lang="en-AU" dirty="0"/>
          </a:p>
          <a:p>
            <a:r>
              <a:rPr lang="en-AU" dirty="0"/>
              <a:t>•	What was the child or young person doing just before the injury? Explore whether the child or young person was running or pushed. </a:t>
            </a:r>
            <a:r>
              <a:rPr lang="en-AU" dirty="0" smtClean="0"/>
              <a:t>Example: </a:t>
            </a:r>
            <a:r>
              <a:rPr lang="en-AU" dirty="0"/>
              <a:t>if the child or young person fell, how far and onto what surface, and whether with added </a:t>
            </a:r>
            <a:r>
              <a:rPr lang="en-AU" dirty="0" smtClean="0"/>
              <a:t>velocity?</a:t>
            </a:r>
            <a:endParaRPr lang="en-AU" dirty="0"/>
          </a:p>
          <a:p>
            <a:r>
              <a:rPr lang="en-AU" dirty="0"/>
              <a:t>•	When did the incident occur (date, time) or when did the carer first notice the injury/mark/condition?</a:t>
            </a:r>
          </a:p>
          <a:p>
            <a:r>
              <a:rPr lang="en-AU" dirty="0"/>
              <a:t>•	What did the carer first notice?</a:t>
            </a:r>
          </a:p>
          <a:p>
            <a:r>
              <a:rPr lang="en-AU" dirty="0"/>
              <a:t>•	What did the carer report as the cause of the injury and where did it happen? Provide a detailed account of what happened.</a:t>
            </a:r>
          </a:p>
          <a:p>
            <a:r>
              <a:rPr lang="en-AU" dirty="0"/>
              <a:t>•	Who witnessed the incident? Was anybody else present at the time?</a:t>
            </a:r>
          </a:p>
          <a:p>
            <a:r>
              <a:rPr lang="en-AU" dirty="0"/>
              <a:t>•	What happened then? What was the time course of subsequent symptoms?</a:t>
            </a:r>
          </a:p>
          <a:p>
            <a:r>
              <a:rPr lang="en-AU" dirty="0"/>
              <a:t>•	When and where did the child or young person and carer/s present for help in relation to the injury?</a:t>
            </a:r>
          </a:p>
          <a:p>
            <a:r>
              <a:rPr lang="en-AU" dirty="0"/>
              <a:t>•	Who brought the child or young person to hospital?</a:t>
            </a:r>
          </a:p>
          <a:p>
            <a:r>
              <a:rPr lang="en-AU" dirty="0"/>
              <a:t>•	Was there a delay in presentation and if so what was the reason given?</a:t>
            </a:r>
          </a:p>
          <a:p>
            <a:r>
              <a:rPr lang="en-AU" dirty="0"/>
              <a:t>Recognise that ascertaining the level of risk and working out what to do next may require you to ask some difficult questions of patients or their children. Identify who can help you with this process and think about what needs to be done to keep everyone safe during the consultation.</a:t>
            </a:r>
          </a:p>
        </p:txBody>
      </p:sp>
      <p:sp>
        <p:nvSpPr>
          <p:cNvPr id="4" name="Slide Number Placeholder 3"/>
          <p:cNvSpPr>
            <a:spLocks noGrp="1"/>
          </p:cNvSpPr>
          <p:nvPr>
            <p:ph type="sldNum" sz="quarter" idx="10"/>
          </p:nvPr>
        </p:nvSpPr>
        <p:spPr/>
        <p:txBody>
          <a:bodyPr/>
          <a:lstStyle/>
          <a:p>
            <a:fld id="{AC3E178D-0669-46C2-B3F1-03C4F3FA8B6D}" type="slidenum">
              <a:rPr lang="en-AU" smtClean="0"/>
              <a:t>13</a:t>
            </a:fld>
            <a:endParaRPr lang="en-AU"/>
          </a:p>
        </p:txBody>
      </p:sp>
    </p:spTree>
    <p:extLst>
      <p:ext uri="{BB962C8B-B14F-4D97-AF65-F5344CB8AC3E}">
        <p14:creationId xmlns:p14="http://schemas.microsoft.com/office/powerpoint/2010/main" val="22638881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14</a:t>
            </a:fld>
            <a:endParaRPr lang="en-AU"/>
          </a:p>
        </p:txBody>
      </p:sp>
    </p:spTree>
    <p:extLst>
      <p:ext uri="{BB962C8B-B14F-4D97-AF65-F5344CB8AC3E}">
        <p14:creationId xmlns:p14="http://schemas.microsoft.com/office/powerpoint/2010/main" val="1796709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AC3E178D-0669-46C2-B3F1-03C4F3FA8B6D}" type="slidenum">
              <a:rPr lang="en-AU" smtClean="0"/>
              <a:t>15</a:t>
            </a:fld>
            <a:endParaRPr lang="en-AU"/>
          </a:p>
        </p:txBody>
      </p:sp>
    </p:spTree>
    <p:extLst>
      <p:ext uri="{BB962C8B-B14F-4D97-AF65-F5344CB8AC3E}">
        <p14:creationId xmlns:p14="http://schemas.microsoft.com/office/powerpoint/2010/main" val="5432530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Chapter 16A of the NSW Children and Young Persons (Care and Protection) Act 1998 enables  “prescribed bodies” including doctors medical practitioners, nurses, teachers, Police, NSW Ambulance to share information about the safety, welfare or wellbeing of children or young people without consent. This can be verbally (over the phone or in person) or in writing.</a:t>
            </a:r>
          </a:p>
          <a:p>
            <a:r>
              <a:rPr lang="en-AU" dirty="0"/>
              <a:t>Providing you act in good faith, you are protected from disciplinary, civil or criminal action and will not be in breach of any code of professional ethics.</a:t>
            </a:r>
          </a:p>
          <a:p>
            <a:r>
              <a:rPr lang="en-AU" dirty="0"/>
              <a:t>Information can be shared verbally (over the phone or in person) or in writing.</a:t>
            </a:r>
          </a:p>
          <a:p>
            <a:r>
              <a:rPr lang="en-AU" dirty="0"/>
              <a:t>The purpose of 16A sharing includes: assessment, treatment, service provision and case coordination</a:t>
            </a:r>
          </a:p>
          <a:p>
            <a:r>
              <a:rPr lang="en-AU" dirty="0"/>
              <a:t>A written record of any exchange of information must be kept on file.</a:t>
            </a:r>
          </a:p>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16</a:t>
            </a:fld>
            <a:endParaRPr lang="en-AU"/>
          </a:p>
        </p:txBody>
      </p:sp>
    </p:spTree>
    <p:extLst>
      <p:ext uri="{BB962C8B-B14F-4D97-AF65-F5344CB8AC3E}">
        <p14:creationId xmlns:p14="http://schemas.microsoft.com/office/powerpoint/2010/main" val="26981447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You must make a Mandatory Report when you suspect a child or young person is at risk of significant harm.</a:t>
            </a:r>
          </a:p>
          <a:p>
            <a:r>
              <a:rPr lang="en-AU" dirty="0"/>
              <a:t>Step 1. Have all the relevant information at hand.</a:t>
            </a:r>
          </a:p>
          <a:p>
            <a:r>
              <a:rPr lang="en-AU" dirty="0"/>
              <a:t>Step 2. Complete the online NSW Mandatory Reporter Guide (MRG). This is a structured decision-making tool that includes detailed definitions to help you identify the level of risk and what first action to take.  It walks you through the process. There should be a link on the intranet or you can Google it or go to https://reporter.childstory.nsw.gov.au/s/mrg (LHD/SHNs should have a link to the MRG from their intranet, otherwise google. At the end of the process, the MRG will direct you to make a Mandatory Report, call a Child Wellbeing Unit, or find other ways to support the family.</a:t>
            </a:r>
          </a:p>
          <a:p>
            <a:r>
              <a:rPr lang="en-AU" dirty="0"/>
              <a:t>Step 3.  Document the MRG’s Decision Report in the </a:t>
            </a:r>
            <a:r>
              <a:rPr lang="en-AU" dirty="0" err="1"/>
              <a:t>eMR</a:t>
            </a:r>
            <a:r>
              <a:rPr lang="en-AU" dirty="0"/>
              <a:t>. Print the MRG and add it to the file.</a:t>
            </a:r>
          </a:p>
          <a:p>
            <a:r>
              <a:rPr lang="en-AU" dirty="0"/>
              <a:t>Regardless of the outcome of the MRG, use your professional judgement – what does this child or family need right now?</a:t>
            </a:r>
          </a:p>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17</a:t>
            </a:fld>
            <a:endParaRPr lang="en-AU"/>
          </a:p>
        </p:txBody>
      </p:sp>
    </p:spTree>
    <p:extLst>
      <p:ext uri="{BB962C8B-B14F-4D97-AF65-F5344CB8AC3E}">
        <p14:creationId xmlns:p14="http://schemas.microsoft.com/office/powerpoint/2010/main" val="52121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AC3E178D-0669-46C2-B3F1-03C4F3FA8B6D}" type="slidenum">
              <a:rPr lang="en-AU" smtClean="0"/>
              <a:t>18</a:t>
            </a:fld>
            <a:endParaRPr lang="en-AU"/>
          </a:p>
        </p:txBody>
      </p:sp>
      <p:sp>
        <p:nvSpPr>
          <p:cNvPr id="7" name="TextBox 6"/>
          <p:cNvSpPr txBox="1"/>
          <p:nvPr/>
        </p:nvSpPr>
        <p:spPr>
          <a:xfrm>
            <a:off x="752410" y="5232512"/>
            <a:ext cx="5136908" cy="1938992"/>
          </a:xfrm>
          <a:prstGeom prst="rect">
            <a:avLst/>
          </a:prstGeom>
          <a:noFill/>
        </p:spPr>
        <p:txBody>
          <a:bodyPr wrap="square" rtlCol="0">
            <a:spAutoFit/>
          </a:bodyPr>
          <a:lstStyle/>
          <a:p>
            <a:r>
              <a:rPr lang="en-AU" sz="1200" dirty="0"/>
              <a:t>The </a:t>
            </a:r>
            <a:r>
              <a:rPr lang="en-AU" sz="1200" dirty="0" smtClean="0"/>
              <a:t>Helpline </a:t>
            </a:r>
            <a:r>
              <a:rPr lang="en-AU" sz="1200" dirty="0"/>
              <a:t>will need to know:</a:t>
            </a:r>
          </a:p>
          <a:p>
            <a:pPr marL="171450" indent="-171450">
              <a:buFont typeface="Arial" panose="020B0604020202020204" pitchFamily="34" charset="0"/>
              <a:buChar char="•"/>
            </a:pPr>
            <a:r>
              <a:rPr lang="en-AU" sz="1200" dirty="0" smtClean="0"/>
              <a:t>the </a:t>
            </a:r>
            <a:r>
              <a:rPr lang="en-AU" sz="1200" dirty="0"/>
              <a:t>patient’s details – name, address, DOB, names of siblings</a:t>
            </a:r>
          </a:p>
          <a:p>
            <a:pPr marL="171450" indent="-171450">
              <a:buFont typeface="Arial" panose="020B0604020202020204" pitchFamily="34" charset="0"/>
              <a:buChar char="•"/>
            </a:pPr>
            <a:r>
              <a:rPr lang="en-AU" sz="1200" dirty="0" smtClean="0"/>
              <a:t>details </a:t>
            </a:r>
            <a:r>
              <a:rPr lang="en-AU" sz="1200" dirty="0"/>
              <a:t>of the </a:t>
            </a:r>
            <a:r>
              <a:rPr lang="en-AU" sz="1200" dirty="0" smtClean="0"/>
              <a:t>incident </a:t>
            </a:r>
            <a:r>
              <a:rPr lang="en-AU" sz="1200" dirty="0"/>
              <a:t>– </a:t>
            </a:r>
            <a:r>
              <a:rPr lang="en-AU" sz="1200" dirty="0" smtClean="0"/>
              <a:t>the date</a:t>
            </a:r>
            <a:r>
              <a:rPr lang="en-AU" sz="1200" dirty="0"/>
              <a:t>, type of risk, </a:t>
            </a:r>
            <a:r>
              <a:rPr lang="en-AU" sz="1200" dirty="0" smtClean="0"/>
              <a:t>and name </a:t>
            </a:r>
            <a:r>
              <a:rPr lang="en-AU" sz="1200" dirty="0"/>
              <a:t>of the person </a:t>
            </a:r>
            <a:r>
              <a:rPr lang="en-AU" sz="1200" dirty="0" smtClean="0"/>
              <a:t>causing </a:t>
            </a:r>
            <a:r>
              <a:rPr lang="en-AU" sz="1200" dirty="0"/>
              <a:t>or contributing to the harm</a:t>
            </a:r>
          </a:p>
          <a:p>
            <a:pPr marL="171450" indent="-171450">
              <a:buFont typeface="Arial" panose="020B0604020202020204" pitchFamily="34" charset="0"/>
              <a:buChar char="•"/>
            </a:pPr>
            <a:r>
              <a:rPr lang="en-AU" sz="1200" dirty="0" smtClean="0"/>
              <a:t>the </a:t>
            </a:r>
            <a:r>
              <a:rPr lang="en-AU" sz="1200" dirty="0"/>
              <a:t>impact of </a:t>
            </a:r>
            <a:r>
              <a:rPr lang="en-AU" sz="1200" dirty="0" smtClean="0"/>
              <a:t>the </a:t>
            </a:r>
            <a:r>
              <a:rPr lang="en-AU" sz="1200" dirty="0"/>
              <a:t>incident on the </a:t>
            </a:r>
            <a:r>
              <a:rPr lang="en-AU" sz="1200" dirty="0" smtClean="0"/>
              <a:t>patient</a:t>
            </a:r>
            <a:endParaRPr lang="en-AU" sz="1200" dirty="0"/>
          </a:p>
          <a:p>
            <a:pPr marL="171450" indent="-171450">
              <a:buFont typeface="Arial" panose="020B0604020202020204" pitchFamily="34" charset="0"/>
              <a:buChar char="•"/>
            </a:pPr>
            <a:r>
              <a:rPr lang="en-AU" sz="1200" dirty="0" smtClean="0"/>
              <a:t>what </a:t>
            </a:r>
            <a:r>
              <a:rPr lang="en-AU" sz="1200" dirty="0"/>
              <a:t>support network the patient currently has</a:t>
            </a:r>
          </a:p>
          <a:p>
            <a:pPr marL="171450" indent="-171450">
              <a:buFont typeface="Arial" panose="020B0604020202020204" pitchFamily="34" charset="0"/>
              <a:buChar char="•"/>
            </a:pPr>
            <a:r>
              <a:rPr lang="en-AU" sz="1200" dirty="0" smtClean="0"/>
              <a:t>your </a:t>
            </a:r>
            <a:r>
              <a:rPr lang="en-AU" sz="1200" dirty="0"/>
              <a:t>personal and contact details</a:t>
            </a:r>
          </a:p>
          <a:p>
            <a:pPr marL="171450" indent="-171450">
              <a:buFont typeface="Arial" panose="020B0604020202020204" pitchFamily="34" charset="0"/>
              <a:buChar char="•"/>
            </a:pPr>
            <a:r>
              <a:rPr lang="en-AU" sz="1200" dirty="0" smtClean="0"/>
              <a:t>whether </a:t>
            </a:r>
            <a:r>
              <a:rPr lang="en-AU" sz="1200" dirty="0"/>
              <a:t>support is needed eg a language or sign interpreter, </a:t>
            </a:r>
            <a:r>
              <a:rPr lang="en-AU" sz="1200" dirty="0" smtClean="0"/>
              <a:t>support </a:t>
            </a:r>
            <a:r>
              <a:rPr lang="en-AU" sz="1200" dirty="0"/>
              <a:t>for a </a:t>
            </a:r>
            <a:r>
              <a:rPr lang="en-AU" sz="1200" dirty="0" smtClean="0"/>
              <a:t>person </a:t>
            </a:r>
            <a:r>
              <a:rPr lang="en-AU" sz="1200" dirty="0"/>
              <a:t>with a disability service, or an </a:t>
            </a:r>
            <a:r>
              <a:rPr lang="en-AU" sz="1200" dirty="0" smtClean="0"/>
              <a:t>Aboriginal agency.</a:t>
            </a:r>
            <a:endParaRPr lang="en-AU" sz="1200" dirty="0"/>
          </a:p>
          <a:p>
            <a:endParaRPr lang="en-AU" sz="1200" dirty="0"/>
          </a:p>
        </p:txBody>
      </p:sp>
    </p:spTree>
    <p:extLst>
      <p:ext uri="{BB962C8B-B14F-4D97-AF65-F5344CB8AC3E}">
        <p14:creationId xmlns:p14="http://schemas.microsoft.com/office/powerpoint/2010/main" val="25705550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AC3E178D-0669-46C2-B3F1-03C4F3FA8B6D}" type="slidenum">
              <a:rPr lang="en-AU" smtClean="0"/>
              <a:t>19</a:t>
            </a:fld>
            <a:endParaRPr lang="en-AU"/>
          </a:p>
        </p:txBody>
      </p:sp>
    </p:spTree>
    <p:extLst>
      <p:ext uri="{BB962C8B-B14F-4D97-AF65-F5344CB8AC3E}">
        <p14:creationId xmlns:p14="http://schemas.microsoft.com/office/powerpoint/2010/main" val="2317935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AC3E178D-0669-46C2-B3F1-03C4F3FA8B6D}" type="slidenum">
              <a:rPr lang="en-AU" smtClean="0"/>
              <a:t>2</a:t>
            </a:fld>
            <a:endParaRPr lang="en-AU"/>
          </a:p>
        </p:txBody>
      </p:sp>
    </p:spTree>
    <p:extLst>
      <p:ext uri="{BB962C8B-B14F-4D97-AF65-F5344CB8AC3E}">
        <p14:creationId xmlns:p14="http://schemas.microsoft.com/office/powerpoint/2010/main" val="38633138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AC3E178D-0669-46C2-B3F1-03C4F3FA8B6D}" type="slidenum">
              <a:rPr lang="en-AU" smtClean="0"/>
              <a:t>20</a:t>
            </a:fld>
            <a:endParaRPr lang="en-AU"/>
          </a:p>
        </p:txBody>
      </p:sp>
    </p:spTree>
    <p:extLst>
      <p:ext uri="{BB962C8B-B14F-4D97-AF65-F5344CB8AC3E}">
        <p14:creationId xmlns:p14="http://schemas.microsoft.com/office/powerpoint/2010/main" val="19920592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AC3E178D-0669-46C2-B3F1-03C4F3FA8B6D}" type="slidenum">
              <a:rPr lang="en-AU" smtClean="0"/>
              <a:t>21</a:t>
            </a:fld>
            <a:endParaRPr lang="en-AU"/>
          </a:p>
        </p:txBody>
      </p:sp>
    </p:spTree>
    <p:extLst>
      <p:ext uri="{BB962C8B-B14F-4D97-AF65-F5344CB8AC3E}">
        <p14:creationId xmlns:p14="http://schemas.microsoft.com/office/powerpoint/2010/main" val="5242708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Making a Mandatory Report or contacted a Child Wellbeing Unit is an important first step but is only </a:t>
            </a:r>
          </a:p>
          <a:p>
            <a:r>
              <a:rPr lang="en-AU" dirty="0"/>
              <a:t>What are you going to do to ensure the child or young person’s safety </a:t>
            </a:r>
            <a:r>
              <a:rPr lang="en-AU" u="sng" dirty="0"/>
              <a:t>right now</a:t>
            </a:r>
            <a:r>
              <a:rPr lang="en-AU" dirty="0"/>
              <a:t>? Can they go home safely or is an inpatient stay the safest option?</a:t>
            </a:r>
          </a:p>
          <a:p>
            <a:r>
              <a:rPr lang="en-AU" dirty="0"/>
              <a:t>What does this family need </a:t>
            </a:r>
            <a:r>
              <a:rPr lang="en-AU" u="sng" dirty="0"/>
              <a:t>right now</a:t>
            </a:r>
            <a:r>
              <a:rPr lang="en-AU" dirty="0"/>
              <a:t>? If a further medical or psycho-social assessment is required, where should that happen? Do the necessary resources exist in your facility or community and will the carer access them? Or is it better to arrange a brief admission? </a:t>
            </a:r>
          </a:p>
          <a:p>
            <a:r>
              <a:rPr lang="en-AU" dirty="0"/>
              <a:t>If you’re arranging outpatient follow up, how are you going to make that as easy for the family to comply with as possible? What safety net needs to be in place in case they don’t follow through?</a:t>
            </a:r>
          </a:p>
          <a:p>
            <a:r>
              <a:rPr lang="en-AU" dirty="0"/>
              <a:t>This may have been a </a:t>
            </a:r>
            <a:r>
              <a:rPr lang="en-AU" dirty="0" smtClean="0"/>
              <a:t>challenging </a:t>
            </a:r>
            <a:r>
              <a:rPr lang="en-AU" dirty="0"/>
              <a:t>case for you. What are you doing to do to look after yourself</a:t>
            </a:r>
            <a:r>
              <a:rPr lang="en-AU" dirty="0" smtClean="0"/>
              <a:t>?</a:t>
            </a:r>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22</a:t>
            </a:fld>
            <a:endParaRPr lang="en-AU"/>
          </a:p>
        </p:txBody>
      </p:sp>
    </p:spTree>
    <p:extLst>
      <p:ext uri="{BB962C8B-B14F-4D97-AF65-F5344CB8AC3E}">
        <p14:creationId xmlns:p14="http://schemas.microsoft.com/office/powerpoint/2010/main" val="2436640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Take a really good history and document it thoroughly.</a:t>
            </a:r>
          </a:p>
          <a:p>
            <a:r>
              <a:rPr lang="en-AU" dirty="0"/>
              <a:t>Don’t be afraid to ask the key questions: does the story adequately explain your findings?</a:t>
            </a:r>
          </a:p>
          <a:p>
            <a:r>
              <a:rPr lang="en-AU" dirty="0"/>
              <a:t>Talk to your ED senior as soon as you become concerned. Ask whether you need to involve other staff, such as social workers and paediatricians.</a:t>
            </a:r>
          </a:p>
          <a:p>
            <a:r>
              <a:rPr lang="en-AU" dirty="0"/>
              <a:t>Get more information. Read the medical notes. Talk to other clinicians already involved.</a:t>
            </a:r>
          </a:p>
          <a:p>
            <a:r>
              <a:rPr lang="en-AU" dirty="0"/>
              <a:t>Use the Mandatory Reporter Guide (MRG):</a:t>
            </a:r>
          </a:p>
          <a:p>
            <a:r>
              <a:rPr lang="en-AU" dirty="0"/>
              <a:t>•	Make a Mandatory Report if the MRG directs you to – but don’t stop there.</a:t>
            </a:r>
          </a:p>
          <a:p>
            <a:r>
              <a:rPr lang="en-AU" dirty="0"/>
              <a:t>•	If you are directed to contact a Child Wellbeing Unit and it is after-hours, leave a message.</a:t>
            </a:r>
          </a:p>
          <a:p>
            <a:r>
              <a:rPr lang="en-AU" dirty="0"/>
              <a:t>•	If neither a Mandatory Report nor CWU referral is recommendation, use your best clinical judgment about what needs to happen next.</a:t>
            </a:r>
          </a:p>
          <a:p>
            <a:r>
              <a:rPr lang="en-AU" dirty="0"/>
              <a:t>Always ask yourself what the hospital needs to do right now to keep this child safe or to address any identified risk factors.</a:t>
            </a:r>
          </a:p>
          <a:p>
            <a:endParaRPr lang="en-AU" dirty="0" smtClean="0"/>
          </a:p>
        </p:txBody>
      </p:sp>
      <p:sp>
        <p:nvSpPr>
          <p:cNvPr id="4" name="Slide Number Placeholder 3"/>
          <p:cNvSpPr>
            <a:spLocks noGrp="1"/>
          </p:cNvSpPr>
          <p:nvPr>
            <p:ph type="sldNum" sz="quarter" idx="10"/>
          </p:nvPr>
        </p:nvSpPr>
        <p:spPr/>
        <p:txBody>
          <a:bodyPr/>
          <a:lstStyle/>
          <a:p>
            <a:fld id="{AC3E178D-0669-46C2-B3F1-03C4F3FA8B6D}" type="slidenum">
              <a:rPr lang="en-AU" smtClean="0"/>
              <a:t>23</a:t>
            </a:fld>
            <a:endParaRPr lang="en-AU"/>
          </a:p>
        </p:txBody>
      </p:sp>
    </p:spTree>
    <p:extLst>
      <p:ext uri="{BB962C8B-B14F-4D97-AF65-F5344CB8AC3E}">
        <p14:creationId xmlns:p14="http://schemas.microsoft.com/office/powerpoint/2010/main" val="27671659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24</a:t>
            </a:fld>
            <a:endParaRPr lang="en-AU"/>
          </a:p>
        </p:txBody>
      </p:sp>
    </p:spTree>
    <p:extLst>
      <p:ext uri="{BB962C8B-B14F-4D97-AF65-F5344CB8AC3E}">
        <p14:creationId xmlns:p14="http://schemas.microsoft.com/office/powerpoint/2010/main" val="27130302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25</a:t>
            </a:fld>
            <a:endParaRPr lang="en-AU"/>
          </a:p>
        </p:txBody>
      </p:sp>
    </p:spTree>
    <p:extLst>
      <p:ext uri="{BB962C8B-B14F-4D97-AF65-F5344CB8AC3E}">
        <p14:creationId xmlns:p14="http://schemas.microsoft.com/office/powerpoint/2010/main" val="20943579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26</a:t>
            </a:fld>
            <a:endParaRPr lang="en-AU"/>
          </a:p>
        </p:txBody>
      </p:sp>
    </p:spTree>
    <p:extLst>
      <p:ext uri="{BB962C8B-B14F-4D97-AF65-F5344CB8AC3E}">
        <p14:creationId xmlns:p14="http://schemas.microsoft.com/office/powerpoint/2010/main" val="10638318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AC3E178D-0669-46C2-B3F1-03C4F3FA8B6D}" type="slidenum">
              <a:rPr lang="en-AU" smtClean="0"/>
              <a:t>27</a:t>
            </a:fld>
            <a:endParaRPr lang="en-AU"/>
          </a:p>
        </p:txBody>
      </p:sp>
    </p:spTree>
    <p:extLst>
      <p:ext uri="{BB962C8B-B14F-4D97-AF65-F5344CB8AC3E}">
        <p14:creationId xmlns:p14="http://schemas.microsoft.com/office/powerpoint/2010/main" val="18874036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AC3E178D-0669-46C2-B3F1-03C4F3FA8B6D}" type="slidenum">
              <a:rPr lang="en-AU" smtClean="0"/>
              <a:t>28</a:t>
            </a:fld>
            <a:endParaRPr lang="en-AU"/>
          </a:p>
        </p:txBody>
      </p:sp>
    </p:spTree>
    <p:extLst>
      <p:ext uri="{BB962C8B-B14F-4D97-AF65-F5344CB8AC3E}">
        <p14:creationId xmlns:p14="http://schemas.microsoft.com/office/powerpoint/2010/main" val="168538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AC3E178D-0669-46C2-B3F1-03C4F3FA8B6D}" type="slidenum">
              <a:rPr lang="en-AU" smtClean="0"/>
              <a:t>3</a:t>
            </a:fld>
            <a:endParaRPr lang="en-AU"/>
          </a:p>
        </p:txBody>
      </p:sp>
    </p:spTree>
    <p:extLst>
      <p:ext uri="{BB962C8B-B14F-4D97-AF65-F5344CB8AC3E}">
        <p14:creationId xmlns:p14="http://schemas.microsoft.com/office/powerpoint/2010/main" val="3478852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2100" y="320675"/>
            <a:ext cx="5921375" cy="3332163"/>
          </a:xfrm>
        </p:spPr>
      </p:sp>
      <p:sp>
        <p:nvSpPr>
          <p:cNvPr id="3" name="Notes Placeholder 2"/>
          <p:cNvSpPr>
            <a:spLocks noGrp="1"/>
          </p:cNvSpPr>
          <p:nvPr>
            <p:ph type="body" idx="1"/>
          </p:nvPr>
        </p:nvSpPr>
        <p:spPr>
          <a:xfrm>
            <a:off x="115269" y="3983345"/>
            <a:ext cx="6552276" cy="3887361"/>
          </a:xfrm>
        </p:spPr>
        <p:txBody>
          <a:bodyPr/>
          <a:lstStyle/>
          <a:p>
            <a:r>
              <a:rPr lang="en-AU" dirty="0">
                <a:solidFill>
                  <a:srgbClr val="FF0000"/>
                </a:solidFill>
              </a:rPr>
              <a:t>In the 10 years to 2013, 83 children from 75 families died in abuse-related circumstances where the person/s of interest was a family member.</a:t>
            </a:r>
          </a:p>
          <a:p>
            <a:r>
              <a:rPr lang="en-AU" dirty="0">
                <a:solidFill>
                  <a:srgbClr val="FF0000"/>
                </a:solidFill>
              </a:rPr>
              <a:t>In the year before the child’s death, most (50) of the families had some documented involvement with health services, primarily mental health services (28 families), general practitioners (23), maternity and early childhood services (19), and hospital EDs (17).</a:t>
            </a:r>
          </a:p>
          <a:p>
            <a:r>
              <a:rPr lang="en-AU" dirty="0">
                <a:solidFill>
                  <a:srgbClr val="FF0000"/>
                </a:solidFill>
              </a:rPr>
              <a:t>Health practitioners, mainly public providers, made risk of harm or risk of significant harm reports in relation to almost half (24) of the families in the year before the child’s death.</a:t>
            </a:r>
          </a:p>
          <a:p>
            <a:r>
              <a:rPr lang="en-AU" sz="1400" dirty="0">
                <a:solidFill>
                  <a:srgbClr val="FF0000"/>
                </a:solidFill>
              </a:rPr>
              <a:t>The message is clear message: making a Mandatory Report is not enough.</a:t>
            </a:r>
          </a:p>
          <a:p>
            <a:r>
              <a:rPr lang="en-AU" dirty="0"/>
              <a:t>Fourteen of the children presented to a hospital and/or saw a GP in relation to physical injuries prior to their death.  Their most recent presentation with physical injuries occurred within 4 months of their death, including 7 who presented to a hospital. Two children had multiple prior presentations to hospital with physical injuries. </a:t>
            </a:r>
          </a:p>
          <a:p>
            <a:r>
              <a:rPr lang="en-AU" dirty="0"/>
              <a:t>During 2015/16, 162,175 Australian children received child protection services – that’s 30 per 1,000 children who were the subject of an investigation, or had a care and protection order made about them, or received out-of-home care. Almost three-quarters of these children repeat clients.</a:t>
            </a:r>
          </a:p>
          <a:p>
            <a:r>
              <a:rPr lang="en-AU" dirty="0"/>
              <a:t>When harm was substantiated, the causes were</a:t>
            </a:r>
            <a:r>
              <a:rPr lang="en-AU" dirty="0" smtClean="0"/>
              <a:t>: emotional </a:t>
            </a:r>
            <a:r>
              <a:rPr lang="en-AU" dirty="0"/>
              <a:t>abuse 45</a:t>
            </a:r>
            <a:r>
              <a:rPr lang="en-AU" dirty="0" smtClean="0"/>
              <a:t>%, neglect </a:t>
            </a:r>
            <a:r>
              <a:rPr lang="en-AU" dirty="0"/>
              <a:t>25</a:t>
            </a:r>
            <a:r>
              <a:rPr lang="en-AU" dirty="0" smtClean="0"/>
              <a:t>%, physical </a:t>
            </a:r>
            <a:r>
              <a:rPr lang="en-AU" dirty="0"/>
              <a:t>abuse 18</a:t>
            </a:r>
            <a:r>
              <a:rPr lang="en-AU" dirty="0" smtClean="0"/>
              <a:t>%, sexual </a:t>
            </a:r>
            <a:r>
              <a:rPr lang="en-AU" dirty="0"/>
              <a:t>abuse 12%.</a:t>
            </a:r>
          </a:p>
          <a:p>
            <a:r>
              <a:rPr lang="en-AU" dirty="0"/>
              <a:t>Domestic and family violence is estimated to co-occur in around 80% of child protection matters and is a common reason for children to enter out if home care.</a:t>
            </a:r>
          </a:p>
          <a:p>
            <a:r>
              <a:rPr lang="en-AU" dirty="0"/>
              <a:t>Aboriginal and Torres Strait Islander children are 7 times as likely as non-Indigenous children to have received child protection services. </a:t>
            </a:r>
            <a:r>
              <a:rPr lang="en-AU" dirty="0" smtClean="0"/>
              <a:t>Children </a:t>
            </a:r>
            <a:r>
              <a:rPr lang="en-AU" dirty="0"/>
              <a:t>from geographically remote areas are more likely to be the subject of a substantiation, or be in out-of-home care, than those from major cities</a:t>
            </a:r>
            <a:r>
              <a:rPr lang="en-AU" dirty="0" smtClean="0"/>
              <a:t>. Infants </a:t>
            </a:r>
            <a:r>
              <a:rPr lang="en-AU" dirty="0"/>
              <a:t>under the age of 1 are most likely to be the subjects of substantiations (16.1 per 1,000 children).</a:t>
            </a:r>
          </a:p>
          <a:p>
            <a:r>
              <a:rPr lang="en-AU" dirty="0"/>
              <a:t>The number of Australian children receiving child protection services continues to rise.</a:t>
            </a:r>
          </a:p>
          <a:p>
            <a:r>
              <a:rPr lang="en-AU" dirty="0"/>
              <a:t>The adverse effects of child abuse can last a lifetime. For example, almost 76% of adults reporting child physical abuse and neglect have at least one psychiatric disorder in their lifetime.</a:t>
            </a:r>
          </a:p>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4</a:t>
            </a:fld>
            <a:endParaRPr lang="en-AU"/>
          </a:p>
        </p:txBody>
      </p:sp>
    </p:spTree>
    <p:extLst>
      <p:ext uri="{BB962C8B-B14F-4D97-AF65-F5344CB8AC3E}">
        <p14:creationId xmlns:p14="http://schemas.microsoft.com/office/powerpoint/2010/main" val="13235244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Key questions:</a:t>
            </a:r>
          </a:p>
          <a:p>
            <a:pPr marL="171450" indent="-171450">
              <a:buFont typeface="Arial" panose="020B0604020202020204" pitchFamily="34" charset="0"/>
              <a:buChar char="•"/>
            </a:pPr>
            <a:r>
              <a:rPr lang="en-AU" dirty="0" smtClean="0"/>
              <a:t>The injury is older than mum says. Would this raise concerns about medical neglect? Should we be worried about inadequate supervision?</a:t>
            </a:r>
          </a:p>
          <a:p>
            <a:pPr marL="171450" indent="-171450">
              <a:buFont typeface="Arial" panose="020B0604020202020204" pitchFamily="34" charset="0"/>
              <a:buChar char="•"/>
            </a:pPr>
            <a:r>
              <a:rPr lang="en-AU" dirty="0" smtClean="0"/>
              <a:t>Does </a:t>
            </a:r>
            <a:r>
              <a:rPr lang="en-AU" dirty="0"/>
              <a:t>the story fit the </a:t>
            </a:r>
            <a:r>
              <a:rPr lang="en-AU" dirty="0" smtClean="0"/>
              <a:t>injury? What injuries in a child this age would raise suspicions of NAI?</a:t>
            </a:r>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5</a:t>
            </a:fld>
            <a:endParaRPr lang="en-AU"/>
          </a:p>
        </p:txBody>
      </p:sp>
    </p:spTree>
    <p:extLst>
      <p:ext uri="{BB962C8B-B14F-4D97-AF65-F5344CB8AC3E}">
        <p14:creationId xmlns:p14="http://schemas.microsoft.com/office/powerpoint/2010/main" val="26227364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Key questions:</a:t>
            </a:r>
          </a:p>
          <a:p>
            <a:pPr marL="171450" indent="-171450">
              <a:buFont typeface="Arial" panose="020B0604020202020204" pitchFamily="34" charset="0"/>
              <a:buChar char="•"/>
            </a:pPr>
            <a:r>
              <a:rPr lang="en-AU" dirty="0" smtClean="0"/>
              <a:t>Can a 12 yo consent to sex?</a:t>
            </a:r>
          </a:p>
          <a:p>
            <a:pPr marL="171450" indent="-171450">
              <a:buFont typeface="Arial" panose="020B0604020202020204" pitchFamily="34" charset="0"/>
              <a:buChar char="•"/>
            </a:pPr>
            <a:r>
              <a:rPr lang="en-AU" dirty="0" smtClean="0"/>
              <a:t>Where should you refer this child?</a:t>
            </a:r>
          </a:p>
          <a:p>
            <a:pPr marL="171450" indent="-171450">
              <a:buFont typeface="Arial" panose="020B0604020202020204" pitchFamily="34" charset="0"/>
              <a:buChar char="•"/>
            </a:pPr>
            <a:r>
              <a:rPr lang="en-AU" dirty="0" smtClean="0"/>
              <a:t>Can this child go home safely?</a:t>
            </a:r>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6</a:t>
            </a:fld>
            <a:endParaRPr lang="en-AU"/>
          </a:p>
        </p:txBody>
      </p:sp>
    </p:spTree>
    <p:extLst>
      <p:ext uri="{BB962C8B-B14F-4D97-AF65-F5344CB8AC3E}">
        <p14:creationId xmlns:p14="http://schemas.microsoft.com/office/powerpoint/2010/main" val="295066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Key questions:</a:t>
            </a:r>
          </a:p>
          <a:p>
            <a:pPr marL="171450" indent="-171450">
              <a:buFont typeface="Arial" panose="020B0604020202020204" pitchFamily="34" charset="0"/>
              <a:buChar char="•"/>
            </a:pPr>
            <a:r>
              <a:rPr lang="en-AU" dirty="0" smtClean="0"/>
              <a:t>Does this meet the threshold for a mandatory report?</a:t>
            </a:r>
          </a:p>
          <a:p>
            <a:pPr marL="171450" indent="-171450">
              <a:buFont typeface="Arial" panose="020B0604020202020204" pitchFamily="34" charset="0"/>
              <a:buChar char="•"/>
            </a:pPr>
            <a:r>
              <a:rPr lang="en-AU" dirty="0" smtClean="0"/>
              <a:t>What services are available for this woman in our area?</a:t>
            </a:r>
          </a:p>
          <a:p>
            <a:pPr marL="171450" indent="-171450">
              <a:buFont typeface="Arial" panose="020B0604020202020204" pitchFamily="34" charset="0"/>
              <a:buChar char="•"/>
            </a:pPr>
            <a:r>
              <a:rPr lang="en-US" dirty="0" smtClean="0"/>
              <a:t>In what ways does violence towards the mother affect the children?</a:t>
            </a:r>
          </a:p>
          <a:p>
            <a:pPr marL="171450" indent="-171450">
              <a:buFont typeface="Arial" panose="020B0604020202020204" pitchFamily="34" charset="0"/>
              <a:buChar char="•"/>
            </a:pPr>
            <a:endParaRPr lang="en-US" dirty="0"/>
          </a:p>
          <a:p>
            <a:r>
              <a:rPr lang="en-US" dirty="0"/>
              <a:t>KEY MESSAGE: Even if the Mandatory Reporting threshold is not met, children who are exposed to domestic violence are still being harmed. The physical and psychological safety of the child is closely linked to the safety of the mother.</a:t>
            </a:r>
            <a:endParaRPr lang="en-AU" dirty="0"/>
          </a:p>
          <a:p>
            <a:pPr marL="171450" indent="-171450">
              <a:buFont typeface="Arial" panose="020B0604020202020204" pitchFamily="34" charset="0"/>
              <a:buChar char="•"/>
            </a:pPr>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7</a:t>
            </a:fld>
            <a:endParaRPr lang="en-AU"/>
          </a:p>
        </p:txBody>
      </p:sp>
    </p:spTree>
    <p:extLst>
      <p:ext uri="{BB962C8B-B14F-4D97-AF65-F5344CB8AC3E}">
        <p14:creationId xmlns:p14="http://schemas.microsoft.com/office/powerpoint/2010/main" val="5952520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Be </a:t>
            </a:r>
            <a:r>
              <a:rPr lang="en-AU" dirty="0"/>
              <a:t>alarmed by an inconsistent or implausible history – the injury doesn’t fit </a:t>
            </a:r>
            <a:r>
              <a:rPr lang="en-AU" dirty="0" smtClean="0"/>
              <a:t> either the </a:t>
            </a:r>
            <a:r>
              <a:rPr lang="en-AU" dirty="0"/>
              <a:t>mechanism of injury or the developmental stage.</a:t>
            </a:r>
          </a:p>
          <a:p>
            <a:r>
              <a:rPr lang="en-AU" dirty="0"/>
              <a:t>Worrying bruising includes patterned bruises, bruises in unusual locations, unexplained bruises, bruises that can’t be explained by the history, or bruises that aren’t age appropriate.</a:t>
            </a:r>
          </a:p>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8</a:t>
            </a:fld>
            <a:endParaRPr lang="en-AU"/>
          </a:p>
        </p:txBody>
      </p:sp>
    </p:spTree>
    <p:extLst>
      <p:ext uri="{BB962C8B-B14F-4D97-AF65-F5344CB8AC3E}">
        <p14:creationId xmlns:p14="http://schemas.microsoft.com/office/powerpoint/2010/main" val="303285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AC3E178D-0669-46C2-B3F1-03C4F3FA8B6D}" type="slidenum">
              <a:rPr lang="en-AU" smtClean="0"/>
              <a:t>9</a:t>
            </a:fld>
            <a:endParaRPr lang="en-AU"/>
          </a:p>
        </p:txBody>
      </p:sp>
    </p:spTree>
    <p:extLst>
      <p:ext uri="{BB962C8B-B14F-4D97-AF65-F5344CB8AC3E}">
        <p14:creationId xmlns:p14="http://schemas.microsoft.com/office/powerpoint/2010/main" val="409735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74AC55A8-2212-4F1B-B80D-B0BDA687A243}" type="datetime1">
              <a:rPr lang="en-AU" smtClean="0"/>
              <a:t>26/07/2019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9B0E2F5-DDB5-4634-93F2-347EC034A9D4}" type="slidenum">
              <a:rPr lang="en-AU" smtClean="0"/>
              <a:t>‹#›</a:t>
            </a:fld>
            <a:endParaRPr lang="en-AU"/>
          </a:p>
        </p:txBody>
      </p:sp>
    </p:spTree>
    <p:extLst>
      <p:ext uri="{BB962C8B-B14F-4D97-AF65-F5344CB8AC3E}">
        <p14:creationId xmlns:p14="http://schemas.microsoft.com/office/powerpoint/2010/main" val="4158422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E76B6482-26E2-404E-8230-949F431F8542}" type="datetime1">
              <a:rPr lang="en-AU" smtClean="0"/>
              <a:t>26/07/2019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9B0E2F5-DDB5-4634-93F2-347EC034A9D4}" type="slidenum">
              <a:rPr lang="en-AU" smtClean="0"/>
              <a:t>‹#›</a:t>
            </a:fld>
            <a:endParaRPr lang="en-AU"/>
          </a:p>
        </p:txBody>
      </p:sp>
    </p:spTree>
    <p:extLst>
      <p:ext uri="{BB962C8B-B14F-4D97-AF65-F5344CB8AC3E}">
        <p14:creationId xmlns:p14="http://schemas.microsoft.com/office/powerpoint/2010/main" val="1770910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F5DC20AC-E6BF-4DF7-A5E9-234874BA4395}" type="datetime1">
              <a:rPr lang="en-AU" smtClean="0"/>
              <a:t>26/07/2019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9B0E2F5-DDB5-4634-93F2-347EC034A9D4}" type="slidenum">
              <a:rPr lang="en-AU" smtClean="0"/>
              <a:t>‹#›</a:t>
            </a:fld>
            <a:endParaRPr lang="en-AU"/>
          </a:p>
        </p:txBody>
      </p:sp>
    </p:spTree>
    <p:extLst>
      <p:ext uri="{BB962C8B-B14F-4D97-AF65-F5344CB8AC3E}">
        <p14:creationId xmlns:p14="http://schemas.microsoft.com/office/powerpoint/2010/main" val="4188966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79C75350-C5B4-4426-9890-06E84A7E3051}" type="datetime1">
              <a:rPr lang="en-AU" smtClean="0"/>
              <a:t>26/07/2019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9B0E2F5-DDB5-4634-93F2-347EC034A9D4}" type="slidenum">
              <a:rPr lang="en-AU" smtClean="0"/>
              <a:t>‹#›</a:t>
            </a:fld>
            <a:endParaRPr lang="en-AU"/>
          </a:p>
        </p:txBody>
      </p:sp>
    </p:spTree>
    <p:extLst>
      <p:ext uri="{BB962C8B-B14F-4D97-AF65-F5344CB8AC3E}">
        <p14:creationId xmlns:p14="http://schemas.microsoft.com/office/powerpoint/2010/main" val="771352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EDDB4E-1849-4D74-9B9B-860EE8C141AE}" type="datetime1">
              <a:rPr lang="en-AU" smtClean="0"/>
              <a:t>26/07/2019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9B0E2F5-DDB5-4634-93F2-347EC034A9D4}" type="slidenum">
              <a:rPr lang="en-AU" smtClean="0"/>
              <a:t>‹#›</a:t>
            </a:fld>
            <a:endParaRPr lang="en-AU"/>
          </a:p>
        </p:txBody>
      </p:sp>
    </p:spTree>
    <p:extLst>
      <p:ext uri="{BB962C8B-B14F-4D97-AF65-F5344CB8AC3E}">
        <p14:creationId xmlns:p14="http://schemas.microsoft.com/office/powerpoint/2010/main" val="582265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8EB68033-8839-4C56-B029-DD5B2927CB1A}" type="datetime1">
              <a:rPr lang="en-AU" smtClean="0"/>
              <a:t>26/07/2019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9B0E2F5-DDB5-4634-93F2-347EC034A9D4}" type="slidenum">
              <a:rPr lang="en-AU" smtClean="0"/>
              <a:t>‹#›</a:t>
            </a:fld>
            <a:endParaRPr lang="en-AU"/>
          </a:p>
        </p:txBody>
      </p:sp>
    </p:spTree>
    <p:extLst>
      <p:ext uri="{BB962C8B-B14F-4D97-AF65-F5344CB8AC3E}">
        <p14:creationId xmlns:p14="http://schemas.microsoft.com/office/powerpoint/2010/main" val="402674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6B144056-6706-43C8-AB16-3E7013E77B46}" type="datetime1">
              <a:rPr lang="en-AU" smtClean="0"/>
              <a:t>26/07/2019</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D9B0E2F5-DDB5-4634-93F2-347EC034A9D4}" type="slidenum">
              <a:rPr lang="en-AU" smtClean="0"/>
              <a:t>‹#›</a:t>
            </a:fld>
            <a:endParaRPr lang="en-AU"/>
          </a:p>
        </p:txBody>
      </p:sp>
    </p:spTree>
    <p:extLst>
      <p:ext uri="{BB962C8B-B14F-4D97-AF65-F5344CB8AC3E}">
        <p14:creationId xmlns:p14="http://schemas.microsoft.com/office/powerpoint/2010/main" val="693817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FB10D58E-BA6D-4098-997B-6DAC73420EA4}" type="datetime1">
              <a:rPr lang="en-AU" smtClean="0"/>
              <a:t>26/07/2019</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D9B0E2F5-DDB5-4634-93F2-347EC034A9D4}" type="slidenum">
              <a:rPr lang="en-AU" smtClean="0"/>
              <a:t>‹#›</a:t>
            </a:fld>
            <a:endParaRPr lang="en-AU"/>
          </a:p>
        </p:txBody>
      </p:sp>
    </p:spTree>
    <p:extLst>
      <p:ext uri="{BB962C8B-B14F-4D97-AF65-F5344CB8AC3E}">
        <p14:creationId xmlns:p14="http://schemas.microsoft.com/office/powerpoint/2010/main" val="808423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CF32AB-B6F9-4C64-B211-CD7B7BF2C551}" type="datetime1">
              <a:rPr lang="en-AU" smtClean="0"/>
              <a:t>26/07/2019</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D9B0E2F5-DDB5-4634-93F2-347EC034A9D4}" type="slidenum">
              <a:rPr lang="en-AU" smtClean="0"/>
              <a:t>‹#›</a:t>
            </a:fld>
            <a:endParaRPr lang="en-AU"/>
          </a:p>
        </p:txBody>
      </p:sp>
    </p:spTree>
    <p:extLst>
      <p:ext uri="{BB962C8B-B14F-4D97-AF65-F5344CB8AC3E}">
        <p14:creationId xmlns:p14="http://schemas.microsoft.com/office/powerpoint/2010/main" val="3140456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C08A65-13CB-4A58-A01E-5E500FDC0932}" type="datetime1">
              <a:rPr lang="en-AU" smtClean="0"/>
              <a:t>26/07/2019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9B0E2F5-DDB5-4634-93F2-347EC034A9D4}" type="slidenum">
              <a:rPr lang="en-AU" smtClean="0"/>
              <a:t>‹#›</a:t>
            </a:fld>
            <a:endParaRPr lang="en-AU"/>
          </a:p>
        </p:txBody>
      </p:sp>
    </p:spTree>
    <p:extLst>
      <p:ext uri="{BB962C8B-B14F-4D97-AF65-F5344CB8AC3E}">
        <p14:creationId xmlns:p14="http://schemas.microsoft.com/office/powerpoint/2010/main" val="421269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B3D5D7-E396-4DC9-A7B1-3C878EE3C200}" type="datetime1">
              <a:rPr lang="en-AU" smtClean="0"/>
              <a:t>26/07/2019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9B0E2F5-DDB5-4634-93F2-347EC034A9D4}" type="slidenum">
              <a:rPr lang="en-AU" smtClean="0"/>
              <a:t>‹#›</a:t>
            </a:fld>
            <a:endParaRPr lang="en-AU"/>
          </a:p>
        </p:txBody>
      </p:sp>
    </p:spTree>
    <p:extLst>
      <p:ext uri="{BB962C8B-B14F-4D97-AF65-F5344CB8AC3E}">
        <p14:creationId xmlns:p14="http://schemas.microsoft.com/office/powerpoint/2010/main" val="3404466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9BC342-D759-4B8C-BF1B-6AC8B424BCF9}" type="datetime1">
              <a:rPr lang="en-AU" smtClean="0"/>
              <a:t>26/07/2019</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B0E2F5-DDB5-4634-93F2-347EC034A9D4}" type="slidenum">
              <a:rPr lang="en-AU" smtClean="0"/>
              <a:t>‹#›</a:t>
            </a:fld>
            <a:endParaRPr lang="en-AU"/>
          </a:p>
        </p:txBody>
      </p:sp>
    </p:spTree>
    <p:extLst>
      <p:ext uri="{BB962C8B-B14F-4D97-AF65-F5344CB8AC3E}">
        <p14:creationId xmlns:p14="http://schemas.microsoft.com/office/powerpoint/2010/main" val="4236091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cec.health.nsw.gov.au/patient-safety-programs/adult-patient-safety/between-the-flags/observation-chart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facs.nsw.gov.au/families/Protecting-kids/mandatory-reporters/how-to"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588" y="-1303339"/>
            <a:ext cx="12192000" cy="2387600"/>
          </a:xfrm>
        </p:spPr>
        <p:txBody>
          <a:bodyPr>
            <a:normAutofit/>
          </a:bodyPr>
          <a:lstStyle/>
          <a:p>
            <a:pPr algn="l"/>
            <a:r>
              <a:rPr lang="en-AU" sz="4800" dirty="0" smtClean="0"/>
              <a:t>Child protection in the ED: </a:t>
            </a:r>
            <a:r>
              <a:rPr lang="en-AU" sz="4800" u="sng" dirty="0"/>
              <a:t>F</a:t>
            </a:r>
            <a:r>
              <a:rPr lang="en-AU" sz="4800" u="sng" dirty="0" smtClean="0"/>
              <a:t>acilitator’s Version</a:t>
            </a:r>
            <a:endParaRPr lang="en-AU" sz="4800" u="sng" dirty="0"/>
          </a:p>
        </p:txBody>
      </p:sp>
      <p:sp>
        <p:nvSpPr>
          <p:cNvPr id="3" name="Subtitle 2"/>
          <p:cNvSpPr>
            <a:spLocks noGrp="1"/>
          </p:cNvSpPr>
          <p:nvPr>
            <p:ph type="subTitle" idx="1"/>
          </p:nvPr>
        </p:nvSpPr>
        <p:spPr>
          <a:xfrm>
            <a:off x="285750" y="1257301"/>
            <a:ext cx="11358563" cy="5464174"/>
          </a:xfrm>
        </p:spPr>
        <p:txBody>
          <a:bodyPr>
            <a:normAutofit fontScale="32500" lnSpcReduction="20000"/>
          </a:bodyPr>
          <a:lstStyle/>
          <a:p>
            <a:r>
              <a:rPr lang="en-AU" b="1" dirty="0" smtClean="0">
                <a:solidFill>
                  <a:srgbClr val="FF0000"/>
                </a:solidFill>
              </a:rPr>
              <a:t> </a:t>
            </a:r>
          </a:p>
          <a:p>
            <a:r>
              <a:rPr lang="en-AU" sz="5000" b="1" dirty="0"/>
              <a:t>How to use this PowerPoint presentation</a:t>
            </a:r>
          </a:p>
          <a:p>
            <a:pPr algn="l">
              <a:lnSpc>
                <a:spcPct val="120000"/>
              </a:lnSpc>
              <a:spcBef>
                <a:spcPts val="600"/>
              </a:spcBef>
              <a:spcAft>
                <a:spcPts val="600"/>
              </a:spcAft>
            </a:pPr>
            <a:r>
              <a:rPr lang="en-AU" sz="5000" dirty="0"/>
              <a:t>This </a:t>
            </a:r>
            <a:r>
              <a:rPr lang="en-AU" sz="5000" dirty="0" smtClean="0"/>
              <a:t>PowerPoint contains </a:t>
            </a:r>
            <a:r>
              <a:rPr lang="en-AU" sz="5000" dirty="0"/>
              <a:t>generic material for senior ED staff to use when running a teaching </a:t>
            </a:r>
            <a:r>
              <a:rPr lang="en-AU" sz="5000" dirty="0" smtClean="0"/>
              <a:t>session for </a:t>
            </a:r>
            <a:r>
              <a:rPr lang="en-AU" sz="5000" dirty="0"/>
              <a:t>junior staff about </a:t>
            </a:r>
            <a:r>
              <a:rPr lang="en-AU" sz="5000" dirty="0" smtClean="0"/>
              <a:t>identifying and </a:t>
            </a:r>
            <a:r>
              <a:rPr lang="en-AU" sz="5000" dirty="0"/>
              <a:t>responding to child </a:t>
            </a:r>
            <a:r>
              <a:rPr lang="en-AU" sz="5000" dirty="0" smtClean="0"/>
              <a:t>wellbeing and child protection </a:t>
            </a:r>
            <a:r>
              <a:rPr lang="en-AU" sz="5000" dirty="0"/>
              <a:t>concerns</a:t>
            </a:r>
            <a:r>
              <a:rPr lang="en-AU" sz="5000" dirty="0" smtClean="0"/>
              <a:t>.</a:t>
            </a:r>
          </a:p>
          <a:p>
            <a:pPr algn="l">
              <a:lnSpc>
                <a:spcPct val="120000"/>
              </a:lnSpc>
              <a:spcBef>
                <a:spcPts val="600"/>
              </a:spcBef>
              <a:spcAft>
                <a:spcPts val="600"/>
              </a:spcAft>
            </a:pPr>
            <a:r>
              <a:rPr lang="en-AU" sz="5000" dirty="0" smtClean="0"/>
              <a:t>The </a:t>
            </a:r>
            <a:r>
              <a:rPr lang="en-AU" sz="5000" dirty="0"/>
              <a:t>F</a:t>
            </a:r>
            <a:r>
              <a:rPr lang="en-AU" sz="5000" dirty="0" smtClean="0"/>
              <a:t>acilitator’s </a:t>
            </a:r>
            <a:r>
              <a:rPr lang="en-AU" sz="5000" dirty="0"/>
              <a:t>V</a:t>
            </a:r>
            <a:r>
              <a:rPr lang="en-AU" sz="5000" dirty="0" smtClean="0"/>
              <a:t>ersion is for you to review beforehand and distribute afterwards. </a:t>
            </a:r>
            <a:r>
              <a:rPr lang="en-AU" sz="5000" dirty="0" smtClean="0">
                <a:solidFill>
                  <a:srgbClr val="FF0000"/>
                </a:solidFill>
              </a:rPr>
              <a:t>Please use the </a:t>
            </a:r>
            <a:r>
              <a:rPr lang="en-AU" sz="5000" dirty="0">
                <a:solidFill>
                  <a:srgbClr val="FF0000"/>
                </a:solidFill>
              </a:rPr>
              <a:t>P</a:t>
            </a:r>
            <a:r>
              <a:rPr lang="en-AU" sz="5000" dirty="0" smtClean="0">
                <a:solidFill>
                  <a:srgbClr val="FF0000"/>
                </a:solidFill>
              </a:rPr>
              <a:t>articipants’ Version onscreen for teaching but the Facilitator’s Version with its explanatory notes as a handout </a:t>
            </a:r>
            <a:r>
              <a:rPr lang="en-AU" sz="5000" dirty="0" smtClean="0"/>
              <a:t>– the extra information expands </a:t>
            </a:r>
            <a:r>
              <a:rPr lang="en-AU" sz="5000" dirty="0"/>
              <a:t>on the slides </a:t>
            </a:r>
            <a:endParaRPr lang="en-AU" sz="5000" dirty="0" smtClean="0">
              <a:solidFill>
                <a:srgbClr val="FF0000"/>
              </a:solidFill>
            </a:endParaRPr>
          </a:p>
          <a:p>
            <a:pPr algn="l">
              <a:lnSpc>
                <a:spcPct val="120000"/>
              </a:lnSpc>
              <a:spcBef>
                <a:spcPts val="600"/>
              </a:spcBef>
              <a:spcAft>
                <a:spcPts val="600"/>
              </a:spcAft>
            </a:pPr>
            <a:r>
              <a:rPr lang="en-AU" sz="5000" dirty="0" smtClean="0"/>
              <a:t>The </a:t>
            </a:r>
            <a:r>
              <a:rPr lang="en-AU" sz="5000" dirty="0"/>
              <a:t>F</a:t>
            </a:r>
            <a:r>
              <a:rPr lang="en-AU" sz="5000" dirty="0" smtClean="0"/>
              <a:t>acilitator’s Version contains:</a:t>
            </a:r>
          </a:p>
          <a:p>
            <a:pPr marL="457200" indent="-457200" algn="l">
              <a:lnSpc>
                <a:spcPct val="120000"/>
              </a:lnSpc>
              <a:spcBef>
                <a:spcPts val="600"/>
              </a:spcBef>
              <a:spcAft>
                <a:spcPts val="600"/>
              </a:spcAft>
              <a:buFont typeface="Arial" panose="020B0604020202020204" pitchFamily="34" charset="0"/>
              <a:buChar char="•"/>
            </a:pPr>
            <a:r>
              <a:rPr lang="en-AU" sz="5000" dirty="0" smtClean="0"/>
              <a:t>“Comments” </a:t>
            </a:r>
            <a:r>
              <a:rPr lang="en-AU" sz="5000" dirty="0"/>
              <a:t>with tips for how you can get the most out of this </a:t>
            </a:r>
            <a:r>
              <a:rPr lang="en-AU" sz="5000" dirty="0" smtClean="0"/>
              <a:t>resource (slides 5, 11, 19, 20, 23)</a:t>
            </a:r>
          </a:p>
          <a:p>
            <a:pPr marL="457200" indent="-457200" algn="l">
              <a:lnSpc>
                <a:spcPct val="120000"/>
              </a:lnSpc>
              <a:spcBef>
                <a:spcPts val="600"/>
              </a:spcBef>
              <a:spcAft>
                <a:spcPts val="600"/>
              </a:spcAft>
              <a:buFont typeface="Arial" panose="020B0604020202020204" pitchFamily="34" charset="0"/>
              <a:buChar char="•"/>
            </a:pPr>
            <a:r>
              <a:rPr lang="en-US" sz="5000" dirty="0" smtClean="0"/>
              <a:t>“Notes” with talking points for you</a:t>
            </a:r>
            <a:endParaRPr lang="en-AU" sz="5000" dirty="0" smtClean="0"/>
          </a:p>
          <a:p>
            <a:pPr marL="457200" indent="-457200" algn="l">
              <a:lnSpc>
                <a:spcPct val="120000"/>
              </a:lnSpc>
              <a:spcBef>
                <a:spcPts val="600"/>
              </a:spcBef>
              <a:spcAft>
                <a:spcPts val="600"/>
              </a:spcAft>
              <a:buFont typeface="Arial" panose="020B0604020202020204" pitchFamily="34" charset="0"/>
              <a:buChar char="•"/>
            </a:pPr>
            <a:r>
              <a:rPr lang="en-AU" sz="5000" dirty="0" smtClean="0"/>
              <a:t>Minimally formatted slides.</a:t>
            </a:r>
          </a:p>
          <a:p>
            <a:pPr algn="l">
              <a:lnSpc>
                <a:spcPct val="120000"/>
              </a:lnSpc>
              <a:spcBef>
                <a:spcPts val="600"/>
              </a:spcBef>
              <a:spcAft>
                <a:spcPts val="600"/>
              </a:spcAft>
            </a:pPr>
            <a:r>
              <a:rPr lang="en-AU" sz="5000" dirty="0" smtClean="0"/>
              <a:t>Different departments </a:t>
            </a:r>
            <a:r>
              <a:rPr lang="en-AU" sz="5000" dirty="0"/>
              <a:t>will have different resources </a:t>
            </a:r>
            <a:r>
              <a:rPr lang="en-AU" sz="5000" dirty="0" smtClean="0"/>
              <a:t>available and different </a:t>
            </a:r>
            <a:r>
              <a:rPr lang="en-AU" sz="5000" dirty="0"/>
              <a:t>pathways for </a:t>
            </a:r>
            <a:r>
              <a:rPr lang="en-AU" sz="5000" dirty="0" smtClean="0"/>
              <a:t>responding. </a:t>
            </a:r>
            <a:r>
              <a:rPr lang="en-AU" sz="5000" dirty="0">
                <a:solidFill>
                  <a:srgbClr val="FF0000"/>
                </a:solidFill>
              </a:rPr>
              <a:t>You can and should personalise the slides to include local content</a:t>
            </a:r>
            <a:r>
              <a:rPr lang="en-AU" sz="5000" dirty="0"/>
              <a:t>, especially the slides headed “</a:t>
            </a:r>
            <a:r>
              <a:rPr lang="en-AU" sz="5000" i="1" dirty="0"/>
              <a:t>Assessing the risk of abuse or neglect</a:t>
            </a:r>
            <a:r>
              <a:rPr lang="en-AU" sz="5000" dirty="0" smtClean="0"/>
              <a:t>” (slide 10), </a:t>
            </a:r>
            <a:r>
              <a:rPr lang="en-AU" sz="5000" dirty="0"/>
              <a:t>“</a:t>
            </a:r>
            <a:r>
              <a:rPr lang="en-AU" sz="5000" i="1" dirty="0"/>
              <a:t>Options: where can you turn for help</a:t>
            </a:r>
            <a:r>
              <a:rPr lang="en-AU" sz="5000" i="1" dirty="0" smtClean="0"/>
              <a:t>?</a:t>
            </a:r>
            <a:r>
              <a:rPr lang="en-AU" sz="5000" dirty="0" smtClean="0"/>
              <a:t>” (slide 11), </a:t>
            </a:r>
            <a:r>
              <a:rPr lang="en-AU" sz="5000" dirty="0"/>
              <a:t>“</a:t>
            </a:r>
            <a:r>
              <a:rPr lang="en-AU" sz="5000" i="1" dirty="0"/>
              <a:t>How do you make a Mandatory Report?</a:t>
            </a:r>
            <a:r>
              <a:rPr lang="en-AU" sz="5000" dirty="0"/>
              <a:t>” </a:t>
            </a:r>
            <a:r>
              <a:rPr lang="en-AU" sz="5000" dirty="0" smtClean="0"/>
              <a:t>(slide 15) and </a:t>
            </a:r>
            <a:r>
              <a:rPr lang="en-AU" sz="5000" dirty="0"/>
              <a:t>“</a:t>
            </a:r>
            <a:r>
              <a:rPr lang="en-AU" sz="5000" i="1" dirty="0"/>
              <a:t>What next</a:t>
            </a:r>
            <a:r>
              <a:rPr lang="en-AU" sz="5000" dirty="0" smtClean="0"/>
              <a:t>” (slide 19). </a:t>
            </a:r>
            <a:r>
              <a:rPr lang="en-AU" sz="5000" u="sng" dirty="0" smtClean="0"/>
              <a:t>Any changes should be made </a:t>
            </a:r>
            <a:r>
              <a:rPr lang="en-AU" sz="5000" u="sng" dirty="0"/>
              <a:t>to </a:t>
            </a:r>
            <a:r>
              <a:rPr lang="en-AU" sz="5000" u="sng" dirty="0" smtClean="0"/>
              <a:t>the both versions.</a:t>
            </a:r>
          </a:p>
          <a:p>
            <a:pPr algn="l">
              <a:lnSpc>
                <a:spcPct val="120000"/>
              </a:lnSpc>
              <a:spcBef>
                <a:spcPts val="600"/>
              </a:spcBef>
              <a:spcAft>
                <a:spcPts val="600"/>
              </a:spcAft>
            </a:pPr>
            <a:r>
              <a:rPr lang="en-AU" sz="5000" dirty="0" smtClean="0"/>
              <a:t>You </a:t>
            </a:r>
            <a:r>
              <a:rPr lang="en-AU" sz="5000" dirty="0"/>
              <a:t>may wish to add your facility’s </a:t>
            </a:r>
            <a:r>
              <a:rPr lang="en-AU" sz="5000" dirty="0" smtClean="0"/>
              <a:t>logo.</a:t>
            </a:r>
          </a:p>
          <a:p>
            <a:pPr algn="l">
              <a:lnSpc>
                <a:spcPct val="120000"/>
              </a:lnSpc>
              <a:spcBef>
                <a:spcPts val="600"/>
              </a:spcBef>
              <a:spcAft>
                <a:spcPts val="600"/>
              </a:spcAft>
            </a:pPr>
            <a:r>
              <a:rPr lang="en-AU" sz="5000" dirty="0" smtClean="0"/>
              <a:t>Please note that some slides contain video and audio material and should be tested on your hardware prior to starting the session.</a:t>
            </a:r>
            <a:endParaRPr lang="en-AU" sz="5000" dirty="0"/>
          </a:p>
        </p:txBody>
      </p:sp>
      <p:sp>
        <p:nvSpPr>
          <p:cNvPr id="4" name="Slide Number Placeholder 3"/>
          <p:cNvSpPr>
            <a:spLocks noGrp="1"/>
          </p:cNvSpPr>
          <p:nvPr>
            <p:ph type="sldNum" sz="quarter" idx="12"/>
          </p:nvPr>
        </p:nvSpPr>
        <p:spPr/>
        <p:txBody>
          <a:bodyPr/>
          <a:lstStyle/>
          <a:p>
            <a:fld id="{D9B0E2F5-DDB5-4634-93F2-347EC034A9D4}" type="slidenum">
              <a:rPr lang="en-AU" smtClean="0"/>
              <a:t>1</a:t>
            </a:fld>
            <a:endParaRPr lang="en-AU"/>
          </a:p>
        </p:txBody>
      </p:sp>
    </p:spTree>
    <p:extLst>
      <p:ext uri="{BB962C8B-B14F-4D97-AF65-F5344CB8AC3E}">
        <p14:creationId xmlns:p14="http://schemas.microsoft.com/office/powerpoint/2010/main" val="16290150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Red flags: sexual abuse</a:t>
            </a:r>
            <a:endParaRPr lang="en-AU" dirty="0"/>
          </a:p>
        </p:txBody>
      </p:sp>
      <p:sp>
        <p:nvSpPr>
          <p:cNvPr id="3" name="Content Placeholder 2"/>
          <p:cNvSpPr>
            <a:spLocks noGrp="1"/>
          </p:cNvSpPr>
          <p:nvPr>
            <p:ph idx="1"/>
          </p:nvPr>
        </p:nvSpPr>
        <p:spPr/>
        <p:txBody>
          <a:bodyPr/>
          <a:lstStyle/>
          <a:p>
            <a:r>
              <a:rPr lang="en-AU" dirty="0"/>
              <a:t>disclosure from the child</a:t>
            </a:r>
          </a:p>
          <a:p>
            <a:r>
              <a:rPr lang="en-AU" dirty="0" smtClean="0"/>
              <a:t>STI</a:t>
            </a:r>
          </a:p>
          <a:p>
            <a:r>
              <a:rPr lang="en-AU" dirty="0" smtClean="0"/>
              <a:t>pregnancy</a:t>
            </a:r>
          </a:p>
          <a:p>
            <a:r>
              <a:rPr lang="en-AU" dirty="0" smtClean="0"/>
              <a:t>unexplained genital injuries</a:t>
            </a:r>
          </a:p>
          <a:p>
            <a:r>
              <a:rPr lang="en-AU" dirty="0" smtClean="0"/>
              <a:t>age-inappropriate sexualised behaviour</a:t>
            </a:r>
            <a:endParaRPr lang="en-AU" dirty="0" smtClean="0">
              <a:solidFill>
                <a:srgbClr val="00B050"/>
              </a:solidFill>
            </a:endParaRPr>
          </a:p>
          <a:p>
            <a:r>
              <a:rPr lang="en-AU" dirty="0"/>
              <a:t>d</a:t>
            </a:r>
            <a:r>
              <a:rPr lang="en-AU" dirty="0" smtClean="0"/>
              <a:t>omestic family violence </a:t>
            </a:r>
          </a:p>
          <a:p>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10</a:t>
            </a:fld>
            <a:endParaRPr lang="en-AU"/>
          </a:p>
        </p:txBody>
      </p:sp>
    </p:spTree>
    <p:extLst>
      <p:ext uri="{BB962C8B-B14F-4D97-AF65-F5344CB8AC3E}">
        <p14:creationId xmlns:p14="http://schemas.microsoft.com/office/powerpoint/2010/main" val="23101811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Wrap your head around this:</a:t>
            </a:r>
            <a:endParaRPr lang="en-AU" dirty="0"/>
          </a:p>
        </p:txBody>
      </p:sp>
      <p:sp>
        <p:nvSpPr>
          <p:cNvPr id="3" name="Content Placeholder 2"/>
          <p:cNvSpPr>
            <a:spLocks noGrp="1"/>
          </p:cNvSpPr>
          <p:nvPr>
            <p:ph idx="1"/>
          </p:nvPr>
        </p:nvSpPr>
        <p:spPr/>
        <p:txBody>
          <a:bodyPr/>
          <a:lstStyle/>
          <a:p>
            <a:pPr marL="0" indent="0">
              <a:buNone/>
            </a:pPr>
            <a:r>
              <a:rPr lang="en-AU" dirty="0" smtClean="0"/>
              <a:t>The child or young person at risk may not be in the ED in front of you.</a:t>
            </a:r>
            <a:endParaRPr lang="en-AU" dirty="0">
              <a:solidFill>
                <a:srgbClr val="00B050"/>
              </a:solidFill>
            </a:endParaRPr>
          </a:p>
        </p:txBody>
      </p:sp>
      <p:sp>
        <p:nvSpPr>
          <p:cNvPr id="4" name="Slide Number Placeholder 3"/>
          <p:cNvSpPr>
            <a:spLocks noGrp="1"/>
          </p:cNvSpPr>
          <p:nvPr>
            <p:ph type="sldNum" sz="quarter" idx="12"/>
          </p:nvPr>
        </p:nvSpPr>
        <p:spPr/>
        <p:txBody>
          <a:bodyPr/>
          <a:lstStyle/>
          <a:p>
            <a:fld id="{D9B0E2F5-DDB5-4634-93F2-347EC034A9D4}" type="slidenum">
              <a:rPr lang="en-AU" smtClean="0"/>
              <a:t>11</a:t>
            </a:fld>
            <a:endParaRPr lang="en-AU"/>
          </a:p>
        </p:txBody>
      </p:sp>
    </p:spTree>
    <p:extLst>
      <p:ext uri="{BB962C8B-B14F-4D97-AF65-F5344CB8AC3E}">
        <p14:creationId xmlns:p14="http://schemas.microsoft.com/office/powerpoint/2010/main" val="34938312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463" y="365125"/>
            <a:ext cx="11772900" cy="1325563"/>
          </a:xfrm>
        </p:spPr>
        <p:txBody>
          <a:bodyPr>
            <a:normAutofit fontScale="90000"/>
          </a:bodyPr>
          <a:lstStyle/>
          <a:p>
            <a:r>
              <a:rPr lang="en-AU" b="1" dirty="0"/>
              <a:t>The child or young person at risk may not be in </a:t>
            </a:r>
            <a:r>
              <a:rPr lang="en-AU" b="1" dirty="0" smtClean="0"/>
              <a:t>your ED</a:t>
            </a:r>
            <a:r>
              <a:rPr lang="en-AU" b="1" dirty="0"/>
              <a:t/>
            </a:r>
            <a:br>
              <a:rPr lang="en-AU" b="1" dirty="0"/>
            </a:br>
            <a:endParaRPr lang="en-AU" b="1" dirty="0"/>
          </a:p>
        </p:txBody>
      </p:sp>
      <p:sp>
        <p:nvSpPr>
          <p:cNvPr id="4" name="Slide Number Placeholder 3"/>
          <p:cNvSpPr>
            <a:spLocks noGrp="1"/>
          </p:cNvSpPr>
          <p:nvPr>
            <p:ph type="sldNum" sz="quarter" idx="12"/>
          </p:nvPr>
        </p:nvSpPr>
        <p:spPr/>
        <p:txBody>
          <a:bodyPr/>
          <a:lstStyle/>
          <a:p>
            <a:fld id="{D9B0E2F5-DDB5-4634-93F2-347EC034A9D4}" type="slidenum">
              <a:rPr lang="en-AU" smtClean="0"/>
              <a:t>12</a:t>
            </a:fld>
            <a:endParaRPr lang="en-AU" dirty="0"/>
          </a:p>
        </p:txBody>
      </p:sp>
      <p:graphicFrame>
        <p:nvGraphicFramePr>
          <p:cNvPr id="6" name="Table 5"/>
          <p:cNvGraphicFramePr>
            <a:graphicFrameLocks noGrp="1"/>
          </p:cNvGraphicFramePr>
          <p:nvPr>
            <p:extLst/>
          </p:nvPr>
        </p:nvGraphicFramePr>
        <p:xfrm>
          <a:off x="571500" y="1690688"/>
          <a:ext cx="10782300" cy="4304856"/>
        </p:xfrm>
        <a:graphic>
          <a:graphicData uri="http://schemas.openxmlformats.org/drawingml/2006/table">
            <a:tbl>
              <a:tblPr firstRow="1" firstCol="1" bandRow="1"/>
              <a:tblGrid>
                <a:gridCol w="5278794">
                  <a:extLst>
                    <a:ext uri="{9D8B030D-6E8A-4147-A177-3AD203B41FA5}">
                      <a16:colId xmlns="" xmlns:a16="http://schemas.microsoft.com/office/drawing/2014/main" val="20000"/>
                    </a:ext>
                  </a:extLst>
                </a:gridCol>
                <a:gridCol w="5503506">
                  <a:extLst>
                    <a:ext uri="{9D8B030D-6E8A-4147-A177-3AD203B41FA5}">
                      <a16:colId xmlns="" xmlns:a16="http://schemas.microsoft.com/office/drawing/2014/main" val="20001"/>
                    </a:ext>
                  </a:extLst>
                </a:gridCol>
              </a:tblGrid>
              <a:tr h="1938920">
                <a:tc>
                  <a:txBody>
                    <a:bodyPr/>
                    <a:lstStyle/>
                    <a:p>
                      <a:pPr>
                        <a:lnSpc>
                          <a:spcPct val="107000"/>
                        </a:lnSpc>
                        <a:spcAft>
                          <a:spcPts val="0"/>
                        </a:spcAft>
                      </a:pPr>
                      <a:r>
                        <a:rPr lang="en-AU" sz="2400" dirty="0">
                          <a:effectLst/>
                          <a:latin typeface="Calibri" panose="020F0502020204030204" pitchFamily="34" charset="0"/>
                          <a:ea typeface="Calibri" panose="020F0502020204030204" pitchFamily="34" charset="0"/>
                          <a:cs typeface="Times New Roman" panose="02020603050405020304" pitchFamily="18" charset="0"/>
                        </a:rPr>
                        <a:t>A woman discloses domestic and family violence. </a:t>
                      </a:r>
                      <a:r>
                        <a:rPr lang="en-AU" sz="2400" dirty="0" smtClean="0">
                          <a:effectLst/>
                          <a:latin typeface="Calibri" panose="020F0502020204030204" pitchFamily="34" charset="0"/>
                          <a:ea typeface="Calibri" panose="020F0502020204030204" pitchFamily="34" charset="0"/>
                          <a:cs typeface="Times New Roman" panose="02020603050405020304" pitchFamily="18" charset="0"/>
                        </a:rPr>
                        <a:t>Are</a:t>
                      </a:r>
                      <a:r>
                        <a:rPr lang="en-AU" sz="2400" baseline="0" dirty="0" smtClean="0">
                          <a:effectLst/>
                          <a:latin typeface="Calibri" panose="020F0502020204030204" pitchFamily="34" charset="0"/>
                          <a:ea typeface="Calibri" panose="020F0502020204030204" pitchFamily="34" charset="0"/>
                          <a:cs typeface="Times New Roman" panose="02020603050405020304" pitchFamily="18" charset="0"/>
                        </a:rPr>
                        <a:t> c</a:t>
                      </a:r>
                      <a:r>
                        <a:rPr lang="en-AU" sz="2400" dirty="0" smtClean="0">
                          <a:effectLst/>
                          <a:latin typeface="Calibri" panose="020F0502020204030204" pitchFamily="34" charset="0"/>
                          <a:ea typeface="Calibri" panose="020F0502020204030204" pitchFamily="34" charset="0"/>
                          <a:cs typeface="Times New Roman" panose="02020603050405020304" pitchFamily="18" charset="0"/>
                        </a:rPr>
                        <a:t>hildren </a:t>
                      </a:r>
                      <a:r>
                        <a:rPr lang="en-AU" sz="2400" dirty="0">
                          <a:effectLst/>
                          <a:latin typeface="Calibri" panose="020F0502020204030204" pitchFamily="34" charset="0"/>
                          <a:ea typeface="Calibri" panose="020F0502020204030204" pitchFamily="34" charset="0"/>
                          <a:cs typeface="Times New Roman" panose="02020603050405020304" pitchFamily="18" charset="0"/>
                        </a:rPr>
                        <a:t>in the house </a:t>
                      </a:r>
                      <a:r>
                        <a:rPr lang="en-AU" sz="2400" dirty="0" smtClean="0">
                          <a:effectLst/>
                          <a:latin typeface="Calibri" panose="020F0502020204030204" pitchFamily="34" charset="0"/>
                          <a:ea typeface="Calibri" panose="020F0502020204030204" pitchFamily="34" charset="0"/>
                          <a:cs typeface="Times New Roman" panose="02020603050405020304" pitchFamily="18" charset="0"/>
                        </a:rPr>
                        <a:t>being abused </a:t>
                      </a:r>
                      <a:r>
                        <a:rPr lang="en-AU" sz="2400" dirty="0">
                          <a:effectLst/>
                          <a:latin typeface="Calibri" panose="020F0502020204030204" pitchFamily="34" charset="0"/>
                          <a:ea typeface="Calibri" panose="020F0502020204030204" pitchFamily="34" charset="0"/>
                          <a:cs typeface="Times New Roman" panose="02020603050405020304" pitchFamily="18" charset="0"/>
                        </a:rPr>
                        <a:t>or </a:t>
                      </a:r>
                      <a:r>
                        <a:rPr lang="en-AU" sz="2400" dirty="0" smtClean="0">
                          <a:effectLst/>
                          <a:latin typeface="Calibri" panose="020F0502020204030204" pitchFamily="34" charset="0"/>
                          <a:ea typeface="Calibri" panose="020F0502020204030204" pitchFamily="34" charset="0"/>
                          <a:cs typeface="Times New Roman" panose="02020603050405020304" pitchFamily="18" charset="0"/>
                        </a:rPr>
                        <a:t>witnessing violence? </a:t>
                      </a: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24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young woman (aged 15) presents to the ED with self harm. She tells you her piano teacher sexually abused her a few years ago. She</a:t>
                      </a:r>
                      <a:r>
                        <a:rPr lang="en-US" sz="240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no longer has lessons but she thinks he’s still teaching. Are there other children at risk? Is she at risk?</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1552223">
                <a:tc>
                  <a:txBody>
                    <a:bodyPr/>
                    <a:lstStyle/>
                    <a:p>
                      <a:pPr>
                        <a:lnSpc>
                          <a:spcPct val="107000"/>
                        </a:lnSpc>
                        <a:spcAft>
                          <a:spcPts val="0"/>
                        </a:spcAft>
                      </a:pPr>
                      <a:r>
                        <a:rPr lang="en-AU"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Your patient is depressed but you are going to discharge him to the care of his GP. Is his illness affecting his ability to parent? What do we know about his children and the impact on them?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AU"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patient who has </a:t>
                      </a:r>
                      <a:r>
                        <a:rPr lang="en-AU" sz="24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undergone </a:t>
                      </a:r>
                      <a:r>
                        <a:rPr lang="en-AU"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female genital mutilation tells a nurse she is </a:t>
                      </a:r>
                      <a:r>
                        <a:rPr lang="en-AU" sz="24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sending her </a:t>
                      </a:r>
                      <a:r>
                        <a:rPr lang="en-AU"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daughter overseas for the procedure. </a:t>
                      </a:r>
                      <a:r>
                        <a:rPr lang="en-AU" sz="24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 are we going to protect her? Are any other children at risk?</a:t>
                      </a:r>
                      <a:endParaRPr lang="en-AU"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12151161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Assessing the risk of abuse or neglect</a:t>
            </a:r>
            <a:endParaRPr lang="en-AU" dirty="0"/>
          </a:p>
        </p:txBody>
      </p:sp>
      <p:sp>
        <p:nvSpPr>
          <p:cNvPr id="3" name="Content Placeholder 2"/>
          <p:cNvSpPr>
            <a:spLocks noGrp="1"/>
          </p:cNvSpPr>
          <p:nvPr>
            <p:ph idx="1"/>
          </p:nvPr>
        </p:nvSpPr>
        <p:spPr>
          <a:xfrm>
            <a:off x="838200" y="1825625"/>
            <a:ext cx="10515600" cy="3080672"/>
          </a:xfrm>
        </p:spPr>
        <p:txBody>
          <a:bodyPr>
            <a:normAutofit lnSpcReduction="10000"/>
          </a:bodyPr>
          <a:lstStyle/>
          <a:p>
            <a:pPr lvl="1"/>
            <a:r>
              <a:rPr lang="en-AU" dirty="0"/>
              <a:t>BE CURIOUS. Does what is being said, and what you have observed, match with what you know? </a:t>
            </a:r>
            <a:endParaRPr lang="en-AU" dirty="0" smtClean="0"/>
          </a:p>
          <a:p>
            <a:pPr lvl="1"/>
            <a:r>
              <a:rPr lang="en-AU" dirty="0" smtClean="0"/>
              <a:t>Use </a:t>
            </a:r>
            <a:r>
              <a:rPr lang="en-AU" dirty="0" smtClean="0"/>
              <a:t>the medical </a:t>
            </a:r>
            <a:r>
              <a:rPr lang="en-AU" dirty="0"/>
              <a:t>records. What else do we know about this child? </a:t>
            </a:r>
            <a:r>
              <a:rPr lang="en-AU" dirty="0" smtClean="0"/>
              <a:t>Their siblings</a:t>
            </a:r>
            <a:r>
              <a:rPr lang="en-AU" dirty="0"/>
              <a:t>? </a:t>
            </a:r>
            <a:r>
              <a:rPr lang="en-AU" dirty="0" smtClean="0"/>
              <a:t>The </a:t>
            </a:r>
            <a:r>
              <a:rPr lang="en-AU" dirty="0"/>
              <a:t>parents</a:t>
            </a:r>
            <a:r>
              <a:rPr lang="en-AU" dirty="0" smtClean="0"/>
              <a:t>?</a:t>
            </a:r>
          </a:p>
          <a:p>
            <a:pPr lvl="1"/>
            <a:r>
              <a:rPr lang="en-AU" dirty="0" smtClean="0"/>
              <a:t>The NSW Health Child </a:t>
            </a:r>
            <a:r>
              <a:rPr lang="en-AU" dirty="0"/>
              <a:t>Wellbeing Unit can help you asses the level of risk and </a:t>
            </a:r>
            <a:r>
              <a:rPr lang="en-AU" dirty="0" smtClean="0"/>
              <a:t>alert you to past concerns.</a:t>
            </a:r>
            <a:endParaRPr lang="en-AU" dirty="0"/>
          </a:p>
          <a:p>
            <a:pPr lvl="1"/>
            <a:r>
              <a:rPr lang="en-AU" dirty="0"/>
              <a:t>Talk to senior colleagues early. </a:t>
            </a:r>
            <a:endParaRPr lang="en-AU" dirty="0" smtClean="0"/>
          </a:p>
          <a:p>
            <a:pPr lvl="1"/>
            <a:r>
              <a:rPr lang="en-AU" dirty="0"/>
              <a:t>Use the </a:t>
            </a:r>
            <a:r>
              <a:rPr lang="en-AU" dirty="0">
                <a:hlinkClick r:id="rId3"/>
              </a:rPr>
              <a:t>ED Observation Charts Between The Flags Paediatric injury/neglect risk assessment </a:t>
            </a:r>
            <a:r>
              <a:rPr lang="en-AU" dirty="0" smtClean="0">
                <a:hlinkClick r:id="rId3"/>
              </a:rPr>
              <a:t>for </a:t>
            </a:r>
            <a:r>
              <a:rPr lang="en-AU" dirty="0">
                <a:hlinkClick r:id="rId3"/>
              </a:rPr>
              <a:t>babies under 3 months to children </a:t>
            </a:r>
            <a:r>
              <a:rPr lang="en-AU" dirty="0" smtClean="0">
                <a:hlinkClick r:id="rId3"/>
              </a:rPr>
              <a:t>aged 12 </a:t>
            </a:r>
            <a:r>
              <a:rPr lang="en-AU" dirty="0">
                <a:hlinkClick r:id="rId3"/>
              </a:rPr>
              <a:t>years</a:t>
            </a:r>
            <a:endParaRPr lang="en-AU" dirty="0"/>
          </a:p>
          <a:p>
            <a:pPr lvl="1"/>
            <a:endParaRPr lang="en-AU" dirty="0" smtClean="0">
              <a:solidFill>
                <a:srgbClr val="00B050"/>
              </a:solidFill>
            </a:endParaRPr>
          </a:p>
        </p:txBody>
      </p:sp>
      <p:sp>
        <p:nvSpPr>
          <p:cNvPr id="4" name="Slide Number Placeholder 3"/>
          <p:cNvSpPr>
            <a:spLocks noGrp="1"/>
          </p:cNvSpPr>
          <p:nvPr>
            <p:ph type="sldNum" sz="quarter" idx="12"/>
          </p:nvPr>
        </p:nvSpPr>
        <p:spPr/>
        <p:txBody>
          <a:bodyPr/>
          <a:lstStyle/>
          <a:p>
            <a:fld id="{D9B0E2F5-DDB5-4634-93F2-347EC034A9D4}" type="slidenum">
              <a:rPr lang="en-AU" smtClean="0"/>
              <a:t>13</a:t>
            </a:fld>
            <a:endParaRPr lang="en-AU"/>
          </a:p>
        </p:txBody>
      </p:sp>
      <p:sp>
        <p:nvSpPr>
          <p:cNvPr id="6" name="TextBox 5"/>
          <p:cNvSpPr txBox="1"/>
          <p:nvPr/>
        </p:nvSpPr>
        <p:spPr>
          <a:xfrm>
            <a:off x="660797" y="5066834"/>
            <a:ext cx="10870406" cy="523220"/>
          </a:xfrm>
          <a:prstGeom prst="rect">
            <a:avLst/>
          </a:prstGeom>
          <a:noFill/>
        </p:spPr>
        <p:txBody>
          <a:bodyPr wrap="square" rtlCol="0">
            <a:spAutoFit/>
          </a:bodyPr>
          <a:lstStyle/>
          <a:p>
            <a:r>
              <a:rPr lang="en-AU" sz="2800" dirty="0" smtClean="0"/>
              <a:t>You may need to </a:t>
            </a:r>
            <a:r>
              <a:rPr lang="en-AU" sz="2800" dirty="0"/>
              <a:t>ask some difficult questions of patients or their </a:t>
            </a:r>
            <a:r>
              <a:rPr lang="en-AU" sz="2800" dirty="0" smtClean="0"/>
              <a:t>children.</a:t>
            </a:r>
            <a:endParaRPr lang="en-AU" sz="2800" dirty="0"/>
          </a:p>
        </p:txBody>
      </p:sp>
    </p:spTree>
    <p:extLst>
      <p:ext uri="{BB962C8B-B14F-4D97-AF65-F5344CB8AC3E}">
        <p14:creationId xmlns:p14="http://schemas.microsoft.com/office/powerpoint/2010/main" val="207088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Options: where can you turn for help?</a:t>
            </a:r>
            <a:endParaRPr lang="en-AU" dirty="0"/>
          </a:p>
        </p:txBody>
      </p:sp>
      <p:sp>
        <p:nvSpPr>
          <p:cNvPr id="3" name="Content Placeholder 2"/>
          <p:cNvSpPr>
            <a:spLocks noGrp="1"/>
          </p:cNvSpPr>
          <p:nvPr>
            <p:ph idx="1"/>
          </p:nvPr>
        </p:nvSpPr>
        <p:spPr/>
        <p:txBody>
          <a:bodyPr/>
          <a:lstStyle/>
          <a:p>
            <a:pPr marL="0" indent="0">
              <a:buNone/>
            </a:pPr>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14</a:t>
            </a:fld>
            <a:endParaRPr lang="en-AU"/>
          </a:p>
        </p:txBody>
      </p:sp>
    </p:spTree>
    <p:extLst>
      <p:ext uri="{BB962C8B-B14F-4D97-AF65-F5344CB8AC3E}">
        <p14:creationId xmlns:p14="http://schemas.microsoft.com/office/powerpoint/2010/main" val="1715684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214438"/>
            <a:ext cx="9144000" cy="2387600"/>
          </a:xfrm>
        </p:spPr>
        <p:txBody>
          <a:bodyPr>
            <a:normAutofit fontScale="90000"/>
          </a:bodyPr>
          <a:lstStyle/>
          <a:p>
            <a:r>
              <a:rPr lang="en-AU" dirty="0" smtClean="0"/>
              <a:t>You are worried about a child’s safety or wellbeing: can you ask the GP for more information?</a:t>
            </a:r>
            <a:endParaRPr lang="en-AU" dirty="0"/>
          </a:p>
        </p:txBody>
      </p:sp>
      <p:sp>
        <p:nvSpPr>
          <p:cNvPr id="3" name="TextBox 2"/>
          <p:cNvSpPr txBox="1"/>
          <p:nvPr/>
        </p:nvSpPr>
        <p:spPr>
          <a:xfrm>
            <a:off x="302418" y="4329112"/>
            <a:ext cx="11587163" cy="954107"/>
          </a:xfrm>
          <a:prstGeom prst="rect">
            <a:avLst/>
          </a:prstGeom>
          <a:noFill/>
        </p:spPr>
        <p:txBody>
          <a:bodyPr wrap="square" rtlCol="0">
            <a:spAutoFit/>
          </a:bodyPr>
          <a:lstStyle/>
          <a:p>
            <a:r>
              <a:rPr lang="en-AU" sz="2800" dirty="0"/>
              <a:t>or child and family health nurse, school, </a:t>
            </a:r>
            <a:r>
              <a:rPr lang="en-AU" sz="2800" dirty="0" err="1"/>
              <a:t>daycare</a:t>
            </a:r>
            <a:r>
              <a:rPr lang="en-AU" sz="2800" dirty="0"/>
              <a:t>, preschool, other treating clinicians (eg psychologists or drug and alcohol counsellors) </a:t>
            </a:r>
            <a:r>
              <a:rPr lang="en-AU" sz="2800"/>
              <a:t>etc</a:t>
            </a:r>
            <a:endParaRPr lang="en-AU" sz="2800" dirty="0"/>
          </a:p>
        </p:txBody>
      </p:sp>
    </p:spTree>
    <p:extLst>
      <p:ext uri="{BB962C8B-B14F-4D97-AF65-F5344CB8AC3E}">
        <p14:creationId xmlns:p14="http://schemas.microsoft.com/office/powerpoint/2010/main" val="1950706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013" y="836612"/>
            <a:ext cx="11344275" cy="1325563"/>
          </a:xfrm>
        </p:spPr>
        <p:txBody>
          <a:bodyPr>
            <a:normAutofit fontScale="90000"/>
          </a:bodyPr>
          <a:lstStyle/>
          <a:p>
            <a:pPr>
              <a:spcAft>
                <a:spcPts val="1800"/>
              </a:spcAft>
            </a:pPr>
            <a:r>
              <a:rPr lang="en-AU" sz="4900" b="1" dirty="0" smtClean="0"/>
              <a:t>Can you ask the family’s GP </a:t>
            </a:r>
            <a:r>
              <a:rPr lang="en-AU" sz="4900" b="1" dirty="0"/>
              <a:t>for more information</a:t>
            </a:r>
            <a:r>
              <a:rPr lang="en-AU" sz="4900" b="1" dirty="0" smtClean="0"/>
              <a:t>?</a:t>
            </a:r>
            <a:br>
              <a:rPr lang="en-AU" sz="4900" b="1" dirty="0" smtClean="0"/>
            </a:br>
            <a:r>
              <a:rPr lang="en-AU" b="1" dirty="0" smtClean="0"/>
              <a:t/>
            </a:r>
            <a:br>
              <a:rPr lang="en-AU" b="1" dirty="0" smtClean="0"/>
            </a:br>
            <a:endParaRPr lang="en-AU" sz="4000" dirty="0" smtClean="0"/>
          </a:p>
        </p:txBody>
      </p:sp>
      <p:sp>
        <p:nvSpPr>
          <p:cNvPr id="3" name="Content Placeholder 2"/>
          <p:cNvSpPr>
            <a:spLocks noGrp="1"/>
          </p:cNvSpPr>
          <p:nvPr>
            <p:ph idx="1"/>
          </p:nvPr>
        </p:nvSpPr>
        <p:spPr>
          <a:xfrm>
            <a:off x="481013" y="2908255"/>
            <a:ext cx="11471501" cy="3148415"/>
          </a:xfrm>
        </p:spPr>
        <p:txBody>
          <a:bodyPr>
            <a:noAutofit/>
          </a:bodyPr>
          <a:lstStyle/>
          <a:p>
            <a:pPr marL="0" indent="0">
              <a:buNone/>
            </a:pPr>
            <a:r>
              <a:rPr lang="en-AU" sz="3200" dirty="0"/>
              <a:t>Chapter 16A of the </a:t>
            </a:r>
            <a:r>
              <a:rPr lang="en-AU" sz="3200" i="1" dirty="0"/>
              <a:t>NSW Children and Young Persons (Care and Protection) Act 1998 </a:t>
            </a:r>
            <a:r>
              <a:rPr lang="en-AU" sz="3200" dirty="0"/>
              <a:t>allows information sharing </a:t>
            </a:r>
            <a:r>
              <a:rPr lang="en-AU" sz="3200" dirty="0" smtClean="0"/>
              <a:t>here without </a:t>
            </a:r>
            <a:r>
              <a:rPr lang="en-AU" sz="3200" dirty="0"/>
              <a:t>consent.</a:t>
            </a:r>
          </a:p>
          <a:p>
            <a:pPr lvl="0"/>
            <a:r>
              <a:rPr lang="en-AU" sz="3200" dirty="0"/>
              <a:t>This can be verbally </a:t>
            </a:r>
            <a:r>
              <a:rPr lang="en-AU" sz="3200" dirty="0" smtClean="0"/>
              <a:t>or </a:t>
            </a:r>
            <a:r>
              <a:rPr lang="en-AU" sz="3200" dirty="0"/>
              <a:t>in writing.</a:t>
            </a:r>
          </a:p>
          <a:p>
            <a:pPr lvl="0"/>
            <a:r>
              <a:rPr lang="en-AU" sz="3200" dirty="0"/>
              <a:t>A </a:t>
            </a:r>
            <a:r>
              <a:rPr lang="en-AU" sz="3200" dirty="0" smtClean="0"/>
              <a:t>record </a:t>
            </a:r>
            <a:r>
              <a:rPr lang="en-AU" sz="3200" dirty="0"/>
              <a:t>of any information exchange </a:t>
            </a:r>
            <a:r>
              <a:rPr lang="en-AU" sz="3200" dirty="0" smtClean="0"/>
              <a:t>must </a:t>
            </a:r>
            <a:r>
              <a:rPr lang="en-AU" sz="3200" dirty="0"/>
              <a:t>be </a:t>
            </a:r>
            <a:r>
              <a:rPr lang="en-AU" sz="3200" dirty="0" smtClean="0"/>
              <a:t>made in </a:t>
            </a:r>
            <a:r>
              <a:rPr lang="en-AU" sz="3200" dirty="0" err="1" smtClean="0"/>
              <a:t>eMR</a:t>
            </a:r>
            <a:r>
              <a:rPr lang="en-AU" sz="3200" dirty="0"/>
              <a:t> </a:t>
            </a:r>
            <a:r>
              <a:rPr lang="en-AU" sz="3200" dirty="0" smtClean="0"/>
              <a:t>or your local documentation system</a:t>
            </a:r>
            <a:endParaRPr lang="en-AU" sz="3200" dirty="0"/>
          </a:p>
          <a:p>
            <a:endParaRPr lang="en-AU" sz="3200" dirty="0"/>
          </a:p>
        </p:txBody>
      </p:sp>
      <p:sp>
        <p:nvSpPr>
          <p:cNvPr id="4" name="Rectangle 1"/>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TextBox 4"/>
          <p:cNvSpPr txBox="1"/>
          <p:nvPr/>
        </p:nvSpPr>
        <p:spPr>
          <a:xfrm>
            <a:off x="1208314" y="2064474"/>
            <a:ext cx="9437914" cy="584775"/>
          </a:xfrm>
          <a:prstGeom prst="rect">
            <a:avLst/>
          </a:prstGeom>
          <a:noFill/>
        </p:spPr>
        <p:txBody>
          <a:bodyPr wrap="square" rtlCol="0">
            <a:spAutoFit/>
          </a:bodyPr>
          <a:lstStyle/>
          <a:p>
            <a:r>
              <a:rPr lang="en-AU" sz="3200" dirty="0"/>
              <a:t>Yes: safety and care coordination trump confidentiality.</a:t>
            </a:r>
          </a:p>
        </p:txBody>
      </p:sp>
    </p:spTree>
    <p:extLst>
      <p:ext uri="{BB962C8B-B14F-4D97-AF65-F5344CB8AC3E}">
        <p14:creationId xmlns:p14="http://schemas.microsoft.com/office/powerpoint/2010/main" val="18498829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When should you make a Mandatory </a:t>
            </a:r>
            <a:r>
              <a:rPr lang="en-AU" dirty="0"/>
              <a:t>R</a:t>
            </a:r>
            <a:r>
              <a:rPr lang="en-AU" dirty="0" smtClean="0"/>
              <a:t>eport?</a:t>
            </a:r>
            <a:endParaRPr lang="en-AU" dirty="0"/>
          </a:p>
        </p:txBody>
      </p:sp>
      <p:sp>
        <p:nvSpPr>
          <p:cNvPr id="3" name="Content Placeholder 2"/>
          <p:cNvSpPr>
            <a:spLocks noGrp="1"/>
          </p:cNvSpPr>
          <p:nvPr>
            <p:ph idx="1"/>
          </p:nvPr>
        </p:nvSpPr>
        <p:spPr/>
        <p:txBody>
          <a:bodyPr>
            <a:normAutofit/>
          </a:bodyPr>
          <a:lstStyle/>
          <a:p>
            <a:pPr marL="460800"/>
            <a:r>
              <a:rPr lang="en-AU" dirty="0"/>
              <a:t>If you suspect a child or young person is at risk of significant harm, complete the online Mandatory Reporter Guide.</a:t>
            </a:r>
          </a:p>
          <a:p>
            <a:pPr marL="460800"/>
            <a:r>
              <a:rPr lang="en-AU" dirty="0"/>
              <a:t>You must make a Mandatory Report when the MRG directs you to. </a:t>
            </a:r>
          </a:p>
          <a:p>
            <a:pPr marL="460800"/>
            <a:r>
              <a:rPr lang="en-AU" dirty="0"/>
              <a:t>Regardless of the outcome of the MRG, use your professional judgement – what does this child or family need right now</a:t>
            </a:r>
            <a:r>
              <a:rPr lang="en-AU" dirty="0" smtClean="0"/>
              <a:t>?</a:t>
            </a:r>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17</a:t>
            </a:fld>
            <a:endParaRPr lang="en-AU"/>
          </a:p>
        </p:txBody>
      </p:sp>
    </p:spTree>
    <p:extLst>
      <p:ext uri="{BB962C8B-B14F-4D97-AF65-F5344CB8AC3E}">
        <p14:creationId xmlns:p14="http://schemas.microsoft.com/office/powerpoint/2010/main" val="32959798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4896" y="43995"/>
            <a:ext cx="10515600" cy="1325563"/>
          </a:xfrm>
        </p:spPr>
        <p:txBody>
          <a:bodyPr/>
          <a:lstStyle/>
          <a:p>
            <a:r>
              <a:rPr lang="en-AU" b="1" dirty="0" smtClean="0"/>
              <a:t>How do you make a Mandatory </a:t>
            </a:r>
            <a:r>
              <a:rPr lang="en-AU" b="1" dirty="0"/>
              <a:t>R</a:t>
            </a:r>
            <a:r>
              <a:rPr lang="en-AU" b="1" dirty="0" smtClean="0"/>
              <a:t>eport?</a:t>
            </a:r>
            <a:endParaRPr lang="en-AU" b="1" dirty="0"/>
          </a:p>
        </p:txBody>
      </p:sp>
      <p:sp>
        <p:nvSpPr>
          <p:cNvPr id="3" name="Content Placeholder 2"/>
          <p:cNvSpPr>
            <a:spLocks noGrp="1"/>
          </p:cNvSpPr>
          <p:nvPr>
            <p:ph idx="1"/>
          </p:nvPr>
        </p:nvSpPr>
        <p:spPr>
          <a:xfrm>
            <a:off x="1216025" y="1583182"/>
            <a:ext cx="10515600" cy="2045619"/>
          </a:xfrm>
        </p:spPr>
        <p:txBody>
          <a:bodyPr>
            <a:noAutofit/>
          </a:bodyPr>
          <a:lstStyle/>
          <a:p>
            <a:r>
              <a:rPr lang="en-AU" sz="2400" dirty="0" smtClean="0"/>
              <a:t>Scenario 1. The MRG prompts you to </a:t>
            </a:r>
            <a:r>
              <a:rPr lang="en-AU" sz="2400" b="1" dirty="0" smtClean="0"/>
              <a:t>make an immediate report </a:t>
            </a:r>
            <a:r>
              <a:rPr lang="en-AU" sz="2400" dirty="0" smtClean="0"/>
              <a:t>to the Child Protection Helpline. Call 132 111.</a:t>
            </a:r>
          </a:p>
          <a:p>
            <a:r>
              <a:rPr lang="en-AU" sz="2400" dirty="0" smtClean="0"/>
              <a:t>Scenario 2. </a:t>
            </a:r>
            <a:r>
              <a:rPr lang="en-AU" sz="2400" dirty="0"/>
              <a:t>The MRG prompts you to </a:t>
            </a:r>
            <a:r>
              <a:rPr lang="en-AU" sz="2400" b="1" dirty="0"/>
              <a:t>make </a:t>
            </a:r>
            <a:r>
              <a:rPr lang="en-AU" sz="2400" b="1" dirty="0" smtClean="0"/>
              <a:t>a non-imminent</a:t>
            </a:r>
            <a:r>
              <a:rPr lang="en-AU" sz="2400" b="1" dirty="0"/>
              <a:t> report</a:t>
            </a:r>
            <a:r>
              <a:rPr lang="en-AU" sz="2400" dirty="0"/>
              <a:t> </a:t>
            </a:r>
            <a:r>
              <a:rPr lang="en-AU" sz="2400" dirty="0" smtClean="0"/>
              <a:t>either by</a:t>
            </a:r>
            <a:r>
              <a:rPr lang="en-AU" sz="2400" dirty="0"/>
              <a:t> </a:t>
            </a:r>
            <a:r>
              <a:rPr lang="en-AU" sz="2400" dirty="0" smtClean="0">
                <a:hlinkClick r:id="rId3"/>
              </a:rPr>
              <a:t>eReporting </a:t>
            </a:r>
            <a:r>
              <a:rPr lang="en-AU" sz="2400" dirty="0" smtClean="0"/>
              <a:t>or phoning 132 111.</a:t>
            </a:r>
          </a:p>
          <a:p>
            <a:r>
              <a:rPr lang="en-AU" sz="2400" dirty="0" smtClean="0"/>
              <a:t>Scenario 3. The MRG prompts you to </a:t>
            </a:r>
            <a:r>
              <a:rPr lang="en-AU" sz="2400" b="1" dirty="0" smtClean="0"/>
              <a:t>call the Child Wellbeing Unit</a:t>
            </a:r>
          </a:p>
          <a:p>
            <a:r>
              <a:rPr lang="en-AU" sz="2400" dirty="0" smtClean="0"/>
              <a:t>Scenario 4. The MRG prompts you to </a:t>
            </a:r>
            <a:r>
              <a:rPr lang="en-AU" sz="2400" b="1" dirty="0" smtClean="0"/>
              <a:t>continue care. </a:t>
            </a:r>
            <a:r>
              <a:rPr lang="en-AU" sz="2400" dirty="0" smtClean="0"/>
              <a:t>What are you going to do next?</a:t>
            </a:r>
          </a:p>
          <a:p>
            <a:endParaRPr lang="en-AU" sz="2400" b="1" dirty="0"/>
          </a:p>
        </p:txBody>
      </p:sp>
      <p:sp>
        <p:nvSpPr>
          <p:cNvPr id="4" name="Slide Number Placeholder 3"/>
          <p:cNvSpPr>
            <a:spLocks noGrp="1"/>
          </p:cNvSpPr>
          <p:nvPr>
            <p:ph type="sldNum" sz="quarter" idx="12"/>
          </p:nvPr>
        </p:nvSpPr>
        <p:spPr/>
        <p:txBody>
          <a:bodyPr/>
          <a:lstStyle/>
          <a:p>
            <a:endParaRPr lang="en-AU" dirty="0" smtClean="0"/>
          </a:p>
          <a:p>
            <a:endParaRPr lang="en-AU" dirty="0"/>
          </a:p>
        </p:txBody>
      </p:sp>
      <p:sp>
        <p:nvSpPr>
          <p:cNvPr id="5" name="TextBox 4"/>
          <p:cNvSpPr txBox="1"/>
          <p:nvPr/>
        </p:nvSpPr>
        <p:spPr>
          <a:xfrm>
            <a:off x="1028700" y="5290053"/>
            <a:ext cx="10820400" cy="1169551"/>
          </a:xfrm>
          <a:prstGeom prst="rect">
            <a:avLst/>
          </a:prstGeom>
          <a:noFill/>
        </p:spPr>
        <p:txBody>
          <a:bodyPr wrap="square" rtlCol="0">
            <a:spAutoFit/>
          </a:bodyPr>
          <a:lstStyle/>
          <a:p>
            <a:r>
              <a:rPr lang="en-AU" sz="2600" dirty="0"/>
              <a:t>Note: If you make your report to the NSW Health Child Wellbeing Unit you have also legally fulfilled your mandatory reporter responsibility.</a:t>
            </a:r>
          </a:p>
          <a:p>
            <a:endParaRPr lang="en-AU" dirty="0"/>
          </a:p>
        </p:txBody>
      </p:sp>
      <p:sp>
        <p:nvSpPr>
          <p:cNvPr id="10" name="TextBox 9"/>
          <p:cNvSpPr txBox="1"/>
          <p:nvPr/>
        </p:nvSpPr>
        <p:spPr>
          <a:xfrm>
            <a:off x="894896" y="4510432"/>
            <a:ext cx="10189029" cy="461665"/>
          </a:xfrm>
          <a:prstGeom prst="rect">
            <a:avLst/>
          </a:prstGeom>
          <a:noFill/>
        </p:spPr>
        <p:txBody>
          <a:bodyPr wrap="square" rtlCol="0">
            <a:spAutoFit/>
          </a:bodyPr>
          <a:lstStyle/>
          <a:p>
            <a:r>
              <a:rPr lang="en-AU" sz="2400" dirty="0"/>
              <a:t>Have the patient’s details to hand.</a:t>
            </a:r>
          </a:p>
        </p:txBody>
      </p:sp>
    </p:spTree>
    <p:extLst>
      <p:ext uri="{BB962C8B-B14F-4D97-AF65-F5344CB8AC3E}">
        <p14:creationId xmlns:p14="http://schemas.microsoft.com/office/powerpoint/2010/main" val="12227284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happens after a Mandatory </a:t>
            </a:r>
            <a:r>
              <a:rPr lang="en-AU" dirty="0"/>
              <a:t>R</a:t>
            </a:r>
            <a:r>
              <a:rPr lang="en-AU" dirty="0" smtClean="0"/>
              <a:t>eport?</a:t>
            </a:r>
            <a:endParaRPr lang="en-AU" dirty="0"/>
          </a:p>
        </p:txBody>
      </p:sp>
      <p:sp>
        <p:nvSpPr>
          <p:cNvPr id="3" name="Content Placeholder 2"/>
          <p:cNvSpPr>
            <a:spLocks noGrp="1"/>
          </p:cNvSpPr>
          <p:nvPr>
            <p:ph idx="1"/>
          </p:nvPr>
        </p:nvSpPr>
        <p:spPr>
          <a:xfrm>
            <a:off x="1235845" y="1967825"/>
            <a:ext cx="10515600" cy="1046163"/>
          </a:xfrm>
        </p:spPr>
        <p:txBody>
          <a:bodyPr/>
          <a:lstStyle/>
          <a:p>
            <a:pPr marL="0" indent="0">
              <a:buNone/>
            </a:pPr>
            <a:r>
              <a:rPr lang="en-AU" dirty="0" smtClean="0"/>
              <a:t>This short video outlines what happens after you hang up the phone.</a:t>
            </a:r>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19</a:t>
            </a:fld>
            <a:endParaRPr lang="en-AU"/>
          </a:p>
        </p:txBody>
      </p:sp>
      <p:sp>
        <p:nvSpPr>
          <p:cNvPr id="5" name="TextBox 4"/>
          <p:cNvSpPr txBox="1"/>
          <p:nvPr/>
        </p:nvSpPr>
        <p:spPr>
          <a:xfrm>
            <a:off x="397645" y="4870331"/>
            <a:ext cx="11396710" cy="800219"/>
          </a:xfrm>
          <a:prstGeom prst="rect">
            <a:avLst/>
          </a:prstGeom>
          <a:noFill/>
        </p:spPr>
        <p:txBody>
          <a:bodyPr wrap="none" rtlCol="0">
            <a:spAutoFit/>
          </a:bodyPr>
          <a:lstStyle/>
          <a:p>
            <a:r>
              <a:rPr lang="en-AU" sz="2800" dirty="0"/>
              <a:t>Always continue to offer a service to the child, young person and their family</a:t>
            </a:r>
            <a:r>
              <a:rPr lang="en-AU" dirty="0">
                <a:solidFill>
                  <a:srgbClr val="00B050"/>
                </a:solidFill>
              </a:rPr>
              <a:t>.</a:t>
            </a:r>
          </a:p>
          <a:p>
            <a:endParaRPr lang="en-AU" dirty="0"/>
          </a:p>
        </p:txBody>
      </p:sp>
    </p:spTree>
    <p:extLst>
      <p:ext uri="{BB962C8B-B14F-4D97-AF65-F5344CB8AC3E}">
        <p14:creationId xmlns:p14="http://schemas.microsoft.com/office/powerpoint/2010/main" val="23226064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947408"/>
          </a:xfrm>
        </p:spPr>
        <p:txBody>
          <a:bodyPr/>
          <a:lstStyle/>
          <a:p>
            <a:r>
              <a:rPr lang="en-AU" dirty="0" smtClean="0"/>
              <a:t>Child protection in the ED</a:t>
            </a:r>
            <a:endParaRPr lang="en-AU" dirty="0"/>
          </a:p>
        </p:txBody>
      </p:sp>
      <p:sp>
        <p:nvSpPr>
          <p:cNvPr id="3" name="Subtitle 2"/>
          <p:cNvSpPr>
            <a:spLocks noGrp="1"/>
          </p:cNvSpPr>
          <p:nvPr>
            <p:ph type="subTitle" idx="1"/>
          </p:nvPr>
        </p:nvSpPr>
        <p:spPr>
          <a:xfrm>
            <a:off x="1600912" y="3550763"/>
            <a:ext cx="9144000" cy="1655762"/>
          </a:xfrm>
        </p:spPr>
        <p:txBody>
          <a:bodyPr>
            <a:normAutofit/>
          </a:bodyPr>
          <a:lstStyle/>
          <a:p>
            <a:r>
              <a:rPr lang="en-AU" sz="3000" dirty="0"/>
              <a:t>Child wellbeing and child protection  </a:t>
            </a:r>
          </a:p>
          <a:p>
            <a:r>
              <a:rPr lang="en-AU" sz="3000" dirty="0"/>
              <a:t>Identify, Consult, Respond</a:t>
            </a:r>
          </a:p>
        </p:txBody>
      </p:sp>
      <p:sp>
        <p:nvSpPr>
          <p:cNvPr id="4" name="Slide Number Placeholder 3"/>
          <p:cNvSpPr>
            <a:spLocks noGrp="1"/>
          </p:cNvSpPr>
          <p:nvPr>
            <p:ph type="sldNum" sz="quarter" idx="12"/>
          </p:nvPr>
        </p:nvSpPr>
        <p:spPr/>
        <p:txBody>
          <a:bodyPr/>
          <a:lstStyle/>
          <a:p>
            <a:fld id="{D9B0E2F5-DDB5-4634-93F2-347EC034A9D4}" type="slidenum">
              <a:rPr lang="en-AU" smtClean="0"/>
              <a:t>2</a:t>
            </a:fld>
            <a:endParaRPr lang="en-AU"/>
          </a:p>
        </p:txBody>
      </p:sp>
    </p:spTree>
    <p:extLst>
      <p:ext uri="{BB962C8B-B14F-4D97-AF65-F5344CB8AC3E}">
        <p14:creationId xmlns:p14="http://schemas.microsoft.com/office/powerpoint/2010/main" val="8518277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Child Wellbeing Units – how can they help?</a:t>
            </a:r>
            <a:endParaRPr lang="en-AU" dirty="0"/>
          </a:p>
        </p:txBody>
      </p:sp>
      <p:sp>
        <p:nvSpPr>
          <p:cNvPr id="3" name="Content Placeholder 2"/>
          <p:cNvSpPr>
            <a:spLocks noGrp="1"/>
          </p:cNvSpPr>
          <p:nvPr>
            <p:ph idx="1"/>
          </p:nvPr>
        </p:nvSpPr>
        <p:spPr>
          <a:xfrm>
            <a:off x="838200" y="1825625"/>
            <a:ext cx="10515600" cy="931863"/>
          </a:xfrm>
        </p:spPr>
        <p:txBody>
          <a:bodyPr/>
          <a:lstStyle/>
          <a:p>
            <a:pPr marL="0" indent="0">
              <a:buNone/>
            </a:pPr>
            <a:r>
              <a:rPr lang="en-AU" dirty="0"/>
              <a:t>This short video outlines </a:t>
            </a:r>
            <a:r>
              <a:rPr lang="en-AU" dirty="0" smtClean="0"/>
              <a:t>explaining what the role of CWUs.</a:t>
            </a:r>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20</a:t>
            </a:fld>
            <a:endParaRPr lang="en-AU"/>
          </a:p>
        </p:txBody>
      </p:sp>
    </p:spTree>
    <p:extLst>
      <p:ext uri="{BB962C8B-B14F-4D97-AF65-F5344CB8AC3E}">
        <p14:creationId xmlns:p14="http://schemas.microsoft.com/office/powerpoint/2010/main" val="24501510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Sexual Assault Service – how can they help?</a:t>
            </a:r>
            <a:endParaRPr lang="en-AU" dirty="0"/>
          </a:p>
        </p:txBody>
      </p:sp>
      <p:sp>
        <p:nvSpPr>
          <p:cNvPr id="3" name="Content Placeholder 2"/>
          <p:cNvSpPr>
            <a:spLocks noGrp="1"/>
          </p:cNvSpPr>
          <p:nvPr>
            <p:ph idx="1"/>
          </p:nvPr>
        </p:nvSpPr>
        <p:spPr>
          <a:xfrm>
            <a:off x="838200" y="1825625"/>
            <a:ext cx="10515600" cy="1103313"/>
          </a:xfrm>
        </p:spPr>
        <p:txBody>
          <a:bodyPr/>
          <a:lstStyle/>
          <a:p>
            <a:pPr marL="0" indent="0">
              <a:buNone/>
            </a:pPr>
            <a:r>
              <a:rPr lang="en-AU" dirty="0" smtClean="0"/>
              <a:t>Every LHD has a 24-h Sexual Assault Service. This </a:t>
            </a:r>
            <a:r>
              <a:rPr lang="en-AU" dirty="0"/>
              <a:t>short video </a:t>
            </a:r>
            <a:r>
              <a:rPr lang="en-AU" dirty="0" smtClean="0"/>
              <a:t>outlines its functions.</a:t>
            </a:r>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21</a:t>
            </a:fld>
            <a:endParaRPr lang="en-AU"/>
          </a:p>
        </p:txBody>
      </p:sp>
      <p:sp>
        <p:nvSpPr>
          <p:cNvPr id="5" name="TextBox 4"/>
          <p:cNvSpPr txBox="1"/>
          <p:nvPr/>
        </p:nvSpPr>
        <p:spPr>
          <a:xfrm>
            <a:off x="557214" y="4786313"/>
            <a:ext cx="10405782" cy="523220"/>
          </a:xfrm>
          <a:prstGeom prst="rect">
            <a:avLst/>
          </a:prstGeom>
          <a:noFill/>
        </p:spPr>
        <p:txBody>
          <a:bodyPr wrap="square" rtlCol="0">
            <a:spAutoFit/>
          </a:bodyPr>
          <a:lstStyle/>
          <a:p>
            <a:r>
              <a:rPr lang="en-AU" sz="2800" dirty="0" smtClean="0"/>
              <a:t>Call your SAS for advice as soon as you suspect sexual abuse.</a:t>
            </a:r>
            <a:endParaRPr lang="en-AU" sz="2800" dirty="0"/>
          </a:p>
        </p:txBody>
      </p:sp>
    </p:spTree>
    <p:extLst>
      <p:ext uri="{BB962C8B-B14F-4D97-AF65-F5344CB8AC3E}">
        <p14:creationId xmlns:p14="http://schemas.microsoft.com/office/powerpoint/2010/main" val="25008696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next?</a:t>
            </a:r>
            <a:endParaRPr lang="en-AU" dirty="0"/>
          </a:p>
        </p:txBody>
      </p:sp>
      <p:sp>
        <p:nvSpPr>
          <p:cNvPr id="3" name="Content Placeholder 2"/>
          <p:cNvSpPr>
            <a:spLocks noGrp="1"/>
          </p:cNvSpPr>
          <p:nvPr>
            <p:ph idx="1"/>
          </p:nvPr>
        </p:nvSpPr>
        <p:spPr/>
        <p:txBody>
          <a:bodyPr>
            <a:normAutofit/>
          </a:bodyPr>
          <a:lstStyle/>
          <a:p>
            <a:r>
              <a:rPr lang="en-AU" dirty="0"/>
              <a:t>What are you going to do to ensure the child or young person’s safety </a:t>
            </a:r>
            <a:r>
              <a:rPr lang="en-AU" u="sng" dirty="0"/>
              <a:t>right now</a:t>
            </a:r>
            <a:r>
              <a:rPr lang="en-AU" dirty="0"/>
              <a:t>? </a:t>
            </a:r>
          </a:p>
          <a:p>
            <a:r>
              <a:rPr lang="en-AU" dirty="0"/>
              <a:t>What does this family need </a:t>
            </a:r>
            <a:r>
              <a:rPr lang="en-AU" u="sng" dirty="0"/>
              <a:t>right now</a:t>
            </a:r>
            <a:r>
              <a:rPr lang="en-AU" dirty="0"/>
              <a:t>?</a:t>
            </a:r>
          </a:p>
          <a:p>
            <a:r>
              <a:rPr lang="en-AU" dirty="0"/>
              <a:t>What are you </a:t>
            </a:r>
            <a:r>
              <a:rPr lang="en-AU" dirty="0" smtClean="0"/>
              <a:t>going </a:t>
            </a:r>
            <a:r>
              <a:rPr lang="en-AU" dirty="0"/>
              <a:t>to do to look after yourself</a:t>
            </a:r>
            <a:r>
              <a:rPr lang="en-AU" dirty="0" smtClean="0"/>
              <a:t>?</a:t>
            </a:r>
            <a:endParaRPr lang="en-AU" dirty="0">
              <a:solidFill>
                <a:srgbClr val="FF0000"/>
              </a:solidFill>
            </a:endParaRPr>
          </a:p>
          <a:p>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22</a:t>
            </a:fld>
            <a:endParaRPr lang="en-AU"/>
          </a:p>
        </p:txBody>
      </p:sp>
    </p:spTree>
    <p:extLst>
      <p:ext uri="{BB962C8B-B14F-4D97-AF65-F5344CB8AC3E}">
        <p14:creationId xmlns:p14="http://schemas.microsoft.com/office/powerpoint/2010/main" val="34961220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Key elements of a good response to child protection concerns</a:t>
            </a:r>
            <a:endParaRPr lang="en-AU" dirty="0"/>
          </a:p>
        </p:txBody>
      </p:sp>
      <p:sp>
        <p:nvSpPr>
          <p:cNvPr id="3" name="Content Placeholder 2"/>
          <p:cNvSpPr>
            <a:spLocks noGrp="1"/>
          </p:cNvSpPr>
          <p:nvPr>
            <p:ph idx="1"/>
          </p:nvPr>
        </p:nvSpPr>
        <p:spPr>
          <a:xfrm>
            <a:off x="838200" y="1847850"/>
            <a:ext cx="10515600" cy="4351338"/>
          </a:xfrm>
        </p:spPr>
        <p:txBody>
          <a:bodyPr>
            <a:normAutofit/>
          </a:bodyPr>
          <a:lstStyle/>
          <a:p>
            <a:r>
              <a:rPr lang="en-AU" dirty="0"/>
              <a:t>Take a really good history and document it thoroughly.</a:t>
            </a:r>
          </a:p>
          <a:p>
            <a:r>
              <a:rPr lang="en-AU" dirty="0"/>
              <a:t>Don’t be afraid to ask the key questions.</a:t>
            </a:r>
          </a:p>
          <a:p>
            <a:r>
              <a:rPr lang="en-AU" dirty="0"/>
              <a:t>Get information from other sources.</a:t>
            </a:r>
          </a:p>
          <a:p>
            <a:r>
              <a:rPr lang="en-AU" dirty="0"/>
              <a:t>Use the Mandatory Reporter Guide (MRG).</a:t>
            </a:r>
          </a:p>
          <a:p>
            <a:pPr marL="0" indent="0">
              <a:buNone/>
            </a:pPr>
            <a:endParaRPr lang="en-AU" dirty="0" smtClean="0"/>
          </a:p>
          <a:p>
            <a:endParaRPr lang="en-AU" dirty="0" smtClean="0"/>
          </a:p>
          <a:p>
            <a:pPr marL="230400"/>
            <a:endParaRPr lang="en-AU" dirty="0" smtClean="0"/>
          </a:p>
          <a:p>
            <a:pPr marL="489600"/>
            <a:endParaRPr lang="en-AU" dirty="0" smtClean="0"/>
          </a:p>
          <a:p>
            <a:pPr marL="489600"/>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23</a:t>
            </a:fld>
            <a:endParaRPr lang="en-AU"/>
          </a:p>
        </p:txBody>
      </p:sp>
      <p:sp>
        <p:nvSpPr>
          <p:cNvPr id="5" name="TextBox 4"/>
          <p:cNvSpPr txBox="1"/>
          <p:nvPr/>
        </p:nvSpPr>
        <p:spPr>
          <a:xfrm>
            <a:off x="963560" y="4857750"/>
            <a:ext cx="10390239" cy="1077218"/>
          </a:xfrm>
          <a:prstGeom prst="rect">
            <a:avLst/>
          </a:prstGeom>
          <a:noFill/>
        </p:spPr>
        <p:txBody>
          <a:bodyPr wrap="square" rtlCol="0">
            <a:spAutoFit/>
          </a:bodyPr>
          <a:lstStyle/>
          <a:p>
            <a:r>
              <a:rPr lang="en-AU" sz="3200" dirty="0"/>
              <a:t>Always ask yourself what the hospital needs to do right now to keep this child safe or to address any identified risk factors.</a:t>
            </a:r>
          </a:p>
        </p:txBody>
      </p:sp>
    </p:spTree>
    <p:extLst>
      <p:ext uri="{BB962C8B-B14F-4D97-AF65-F5344CB8AC3E}">
        <p14:creationId xmlns:p14="http://schemas.microsoft.com/office/powerpoint/2010/main" val="33737179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Tips for raising child protection and wellbeing concerns with carers</a:t>
            </a:r>
            <a:endParaRPr lang="en-AU" dirty="0"/>
          </a:p>
        </p:txBody>
      </p:sp>
      <p:sp>
        <p:nvSpPr>
          <p:cNvPr id="3" name="Content Placeholder 2"/>
          <p:cNvSpPr>
            <a:spLocks noGrp="1"/>
          </p:cNvSpPr>
          <p:nvPr>
            <p:ph idx="1"/>
          </p:nvPr>
        </p:nvSpPr>
        <p:spPr/>
        <p:txBody>
          <a:bodyPr>
            <a:normAutofit/>
          </a:bodyPr>
          <a:lstStyle/>
          <a:p>
            <a:r>
              <a:rPr lang="en-AU" dirty="0"/>
              <a:t>Seek help from senior staff, medical, nursing or social worker</a:t>
            </a:r>
          </a:p>
          <a:p>
            <a:r>
              <a:rPr lang="en-AU" dirty="0"/>
              <a:t>Be honest</a:t>
            </a:r>
          </a:p>
          <a:p>
            <a:r>
              <a:rPr lang="en-AU" dirty="0"/>
              <a:t>Explain why you are worried</a:t>
            </a:r>
          </a:p>
          <a:p>
            <a:pPr marL="261000" indent="0">
              <a:buNone/>
            </a:pPr>
            <a:endParaRPr lang="en-AU" dirty="0" smtClean="0"/>
          </a:p>
          <a:p>
            <a:pPr marL="489600"/>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24</a:t>
            </a:fld>
            <a:endParaRPr lang="en-AU"/>
          </a:p>
        </p:txBody>
      </p:sp>
    </p:spTree>
    <p:extLst>
      <p:ext uri="{BB962C8B-B14F-4D97-AF65-F5344CB8AC3E}">
        <p14:creationId xmlns:p14="http://schemas.microsoft.com/office/powerpoint/2010/main" val="19894510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Explain why you are worried.</a:t>
            </a:r>
          </a:p>
        </p:txBody>
      </p:sp>
      <p:sp>
        <p:nvSpPr>
          <p:cNvPr id="3" name="Content Placeholder 2"/>
          <p:cNvSpPr>
            <a:spLocks noGrp="1"/>
          </p:cNvSpPr>
          <p:nvPr>
            <p:ph idx="1"/>
          </p:nvPr>
        </p:nvSpPr>
        <p:spPr>
          <a:xfrm>
            <a:off x="423863" y="1690688"/>
            <a:ext cx="10515600" cy="4351338"/>
          </a:xfrm>
        </p:spPr>
        <p:txBody>
          <a:bodyPr>
            <a:normAutofit fontScale="92500"/>
          </a:bodyPr>
          <a:lstStyle/>
          <a:p>
            <a:pPr marL="489600"/>
            <a:r>
              <a:rPr lang="en-AU" dirty="0" smtClean="0"/>
              <a:t>“We take children’s injuries very seriously. It’s important that we consider all the options, including that someone may have hurt the child.”</a:t>
            </a:r>
          </a:p>
          <a:p>
            <a:pPr marL="489600"/>
            <a:r>
              <a:rPr lang="en-AU" dirty="0" smtClean="0"/>
              <a:t>“Domestic violence doesn’t just affect women – it affects children too. We need to look after you and we need to look after your kids as well.”</a:t>
            </a:r>
          </a:p>
          <a:p>
            <a:pPr marL="489600"/>
            <a:r>
              <a:rPr lang="en-AU" dirty="0" smtClean="0"/>
              <a:t>“Sometimes parents who are unwell / have a lot going on in their lives can’t look after their children as well as they want to. I’d like to talk about how we can support you as a parent while you’re going through this.”</a:t>
            </a:r>
          </a:p>
          <a:p>
            <a:pPr marL="489600"/>
            <a:r>
              <a:rPr lang="en-AU" dirty="0" smtClean="0"/>
              <a:t>“Child sexual abuse is common and there is a specialist service in the District that helps children and families who are going through this. I’d like to get them involved.”</a:t>
            </a:r>
          </a:p>
          <a:p>
            <a:pPr marL="1800" indent="0">
              <a:buNone/>
            </a:pPr>
            <a:endParaRPr lang="en-AU" dirty="0" smtClean="0"/>
          </a:p>
          <a:p>
            <a:pPr marL="489600"/>
            <a:endParaRPr lang="en-AU" dirty="0" smtClean="0"/>
          </a:p>
          <a:p>
            <a:pPr marL="489600"/>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25</a:t>
            </a:fld>
            <a:endParaRPr lang="en-AU"/>
          </a:p>
        </p:txBody>
      </p:sp>
    </p:spTree>
    <p:extLst>
      <p:ext uri="{BB962C8B-B14F-4D97-AF65-F5344CB8AC3E}">
        <p14:creationId xmlns:p14="http://schemas.microsoft.com/office/powerpoint/2010/main" val="12275449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Tips for raising child protection and wellbeing concerns with carers (continued)</a:t>
            </a:r>
            <a:endParaRPr lang="en-AU" dirty="0"/>
          </a:p>
        </p:txBody>
      </p:sp>
      <p:sp>
        <p:nvSpPr>
          <p:cNvPr id="3" name="Content Placeholder 2"/>
          <p:cNvSpPr>
            <a:spLocks noGrp="1"/>
          </p:cNvSpPr>
          <p:nvPr>
            <p:ph idx="1"/>
          </p:nvPr>
        </p:nvSpPr>
        <p:spPr>
          <a:xfrm>
            <a:off x="838200" y="1825625"/>
            <a:ext cx="10515600" cy="3232150"/>
          </a:xfrm>
        </p:spPr>
        <p:txBody>
          <a:bodyPr>
            <a:normAutofit/>
          </a:bodyPr>
          <a:lstStyle/>
          <a:p>
            <a:pPr marL="230400"/>
            <a:r>
              <a:rPr lang="en-AU" dirty="0" smtClean="0"/>
              <a:t>Allow parents to vent. It’s okay for them to express their distress and disbelief.</a:t>
            </a:r>
          </a:p>
          <a:p>
            <a:pPr marL="230400"/>
            <a:r>
              <a:rPr lang="en-AU" dirty="0" smtClean="0"/>
              <a:t>Be clear about the next steps eg SAS referral, </a:t>
            </a:r>
            <a:r>
              <a:rPr lang="en-AU" dirty="0" err="1" smtClean="0"/>
              <a:t>ortho</a:t>
            </a:r>
            <a:r>
              <a:rPr lang="en-AU" dirty="0" smtClean="0"/>
              <a:t> consult, social work review, Mandatory </a:t>
            </a:r>
            <a:r>
              <a:rPr lang="en-AU" dirty="0"/>
              <a:t>R</a:t>
            </a:r>
            <a:r>
              <a:rPr lang="en-AU" dirty="0" smtClean="0"/>
              <a:t>eport etc.</a:t>
            </a:r>
          </a:p>
          <a:p>
            <a:pPr marL="230400"/>
            <a:r>
              <a:rPr lang="en-AU" dirty="0" smtClean="0"/>
              <a:t>If the carer removes the child from the ED, escalate your response: alert a senior staff member and make a Mandatory </a:t>
            </a:r>
            <a:r>
              <a:rPr lang="en-AU" dirty="0"/>
              <a:t>R</a:t>
            </a:r>
            <a:r>
              <a:rPr lang="en-AU" dirty="0" smtClean="0"/>
              <a:t>eport or update your Report.</a:t>
            </a:r>
          </a:p>
          <a:p>
            <a:pPr marL="489600"/>
            <a:endParaRPr lang="en-AU" dirty="0" smtClean="0"/>
          </a:p>
          <a:p>
            <a:pPr marL="489600"/>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26</a:t>
            </a:fld>
            <a:endParaRPr lang="en-AU"/>
          </a:p>
        </p:txBody>
      </p:sp>
      <p:sp>
        <p:nvSpPr>
          <p:cNvPr id="5" name="TextBox 4"/>
          <p:cNvSpPr txBox="1"/>
          <p:nvPr/>
        </p:nvSpPr>
        <p:spPr>
          <a:xfrm>
            <a:off x="591031" y="5543551"/>
            <a:ext cx="11009937" cy="646331"/>
          </a:xfrm>
          <a:prstGeom prst="rect">
            <a:avLst/>
          </a:prstGeom>
          <a:noFill/>
        </p:spPr>
        <p:txBody>
          <a:bodyPr wrap="none" rtlCol="0">
            <a:spAutoFit/>
          </a:bodyPr>
          <a:lstStyle/>
          <a:p>
            <a:r>
              <a:rPr lang="en-AU" sz="3600" dirty="0"/>
              <a:t>Remember: ED staff are very good at delivering bad news.</a:t>
            </a:r>
          </a:p>
        </p:txBody>
      </p:sp>
    </p:spTree>
    <p:extLst>
      <p:ext uri="{BB962C8B-B14F-4D97-AF65-F5344CB8AC3E}">
        <p14:creationId xmlns:p14="http://schemas.microsoft.com/office/powerpoint/2010/main" val="15369562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t>Conclusions: Identify, Consult, Respond</a:t>
            </a:r>
            <a:endParaRPr lang="en-AU" dirty="0"/>
          </a:p>
        </p:txBody>
      </p:sp>
      <p:sp>
        <p:nvSpPr>
          <p:cNvPr id="3" name="Content Placeholder 2"/>
          <p:cNvSpPr>
            <a:spLocks noGrp="1"/>
          </p:cNvSpPr>
          <p:nvPr>
            <p:ph idx="1"/>
          </p:nvPr>
        </p:nvSpPr>
        <p:spPr>
          <a:xfrm>
            <a:off x="574249" y="1580528"/>
            <a:ext cx="10515600" cy="4351338"/>
          </a:xfrm>
        </p:spPr>
        <p:txBody>
          <a:bodyPr>
            <a:noAutofit/>
          </a:bodyPr>
          <a:lstStyle/>
          <a:p>
            <a:pPr marL="0" indent="0">
              <a:buNone/>
            </a:pPr>
            <a:r>
              <a:rPr lang="en-AU" sz="2400" b="1" dirty="0" smtClean="0">
                <a:solidFill>
                  <a:srgbClr val="FF0000"/>
                </a:solidFill>
              </a:rPr>
              <a:t>IDENTIFY</a:t>
            </a:r>
            <a:r>
              <a:rPr lang="en-AU" sz="2400" dirty="0" smtClean="0"/>
              <a:t>: </a:t>
            </a:r>
          </a:p>
          <a:p>
            <a:r>
              <a:rPr lang="en-AU" sz="2400" dirty="0" smtClean="0"/>
              <a:t>Considering </a:t>
            </a:r>
            <a:r>
              <a:rPr lang="en-AU" sz="2400" dirty="0"/>
              <a:t>a child or young person’s safety, welfare and wellbeing is an important part of every consultation.</a:t>
            </a:r>
          </a:p>
          <a:p>
            <a:r>
              <a:rPr lang="en-AU" sz="2400" dirty="0"/>
              <a:t>A child or young person at risk may not be in the Department – think outside the hospital walls. What’s going on within the family or household?</a:t>
            </a:r>
          </a:p>
          <a:p>
            <a:pPr marL="0" indent="0">
              <a:buNone/>
            </a:pPr>
            <a:r>
              <a:rPr lang="en-AU" sz="2400" b="1" dirty="0">
                <a:solidFill>
                  <a:srgbClr val="FF0000"/>
                </a:solidFill>
              </a:rPr>
              <a:t>CONSULT:</a:t>
            </a:r>
          </a:p>
          <a:p>
            <a:r>
              <a:rPr lang="en-AU" sz="2400" dirty="0" smtClean="0"/>
              <a:t>Know where </a:t>
            </a:r>
            <a:r>
              <a:rPr lang="en-AU" sz="2400" dirty="0"/>
              <a:t>to consult for further assessments and/or referrals as required.</a:t>
            </a:r>
          </a:p>
          <a:p>
            <a:pPr marL="0" indent="0">
              <a:buNone/>
            </a:pPr>
            <a:r>
              <a:rPr lang="en-AU" sz="2400" b="1" dirty="0">
                <a:solidFill>
                  <a:srgbClr val="FF0000"/>
                </a:solidFill>
              </a:rPr>
              <a:t>RESPOND:</a:t>
            </a:r>
          </a:p>
          <a:p>
            <a:r>
              <a:rPr lang="en-AU" sz="2400" dirty="0" smtClean="0"/>
              <a:t>Make </a:t>
            </a:r>
            <a:r>
              <a:rPr lang="en-AU" sz="2400" dirty="0"/>
              <a:t>the most of every opportunity to improve the safety, welfare and wellbeing of these children/young people.</a:t>
            </a:r>
          </a:p>
          <a:p>
            <a:r>
              <a:rPr lang="en-AU" sz="2400" dirty="0"/>
              <a:t>Mandatory reporting is only one part of your Health response.</a:t>
            </a:r>
          </a:p>
        </p:txBody>
      </p:sp>
      <p:sp>
        <p:nvSpPr>
          <p:cNvPr id="4" name="Slide Number Placeholder 3"/>
          <p:cNvSpPr>
            <a:spLocks noGrp="1"/>
          </p:cNvSpPr>
          <p:nvPr>
            <p:ph type="sldNum" sz="quarter" idx="12"/>
          </p:nvPr>
        </p:nvSpPr>
        <p:spPr/>
        <p:txBody>
          <a:bodyPr/>
          <a:lstStyle/>
          <a:p>
            <a:fld id="{D9B0E2F5-DDB5-4634-93F2-347EC034A9D4}" type="slidenum">
              <a:rPr lang="en-AU" smtClean="0"/>
              <a:t>27</a:t>
            </a:fld>
            <a:endParaRPr lang="en-AU"/>
          </a:p>
        </p:txBody>
      </p:sp>
    </p:spTree>
    <p:extLst>
      <p:ext uri="{BB962C8B-B14F-4D97-AF65-F5344CB8AC3E}">
        <p14:creationId xmlns:p14="http://schemas.microsoft.com/office/powerpoint/2010/main" val="29088648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a:stretch>
            <a:fillRect/>
          </a:stretch>
        </p:blipFill>
        <p:spPr>
          <a:xfrm>
            <a:off x="1672372" y="923827"/>
            <a:ext cx="8754099" cy="4924181"/>
          </a:xfrm>
          <a:prstGeom prst="rect">
            <a:avLst/>
          </a:prstGeom>
        </p:spPr>
      </p:pic>
      <p:sp>
        <p:nvSpPr>
          <p:cNvPr id="4" name="Slide Number Placeholder 3"/>
          <p:cNvSpPr>
            <a:spLocks noGrp="1"/>
          </p:cNvSpPr>
          <p:nvPr>
            <p:ph type="sldNum" sz="quarter" idx="12"/>
          </p:nvPr>
        </p:nvSpPr>
        <p:spPr/>
        <p:txBody>
          <a:bodyPr/>
          <a:lstStyle/>
          <a:p>
            <a:fld id="{D9B0E2F5-DDB5-4634-93F2-347EC034A9D4}" type="slidenum">
              <a:rPr lang="en-AU" smtClean="0"/>
              <a:t>28</a:t>
            </a:fld>
            <a:endParaRPr lang="en-AU"/>
          </a:p>
        </p:txBody>
      </p:sp>
    </p:spTree>
    <p:extLst>
      <p:ext uri="{BB962C8B-B14F-4D97-AF65-F5344CB8AC3E}">
        <p14:creationId xmlns:p14="http://schemas.microsoft.com/office/powerpoint/2010/main" val="10934478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Learning objectives</a:t>
            </a:r>
            <a:endParaRPr lang="en-AU" dirty="0"/>
          </a:p>
        </p:txBody>
      </p:sp>
      <p:sp>
        <p:nvSpPr>
          <p:cNvPr id="3" name="Content Placeholder 2"/>
          <p:cNvSpPr>
            <a:spLocks noGrp="1"/>
          </p:cNvSpPr>
          <p:nvPr>
            <p:ph idx="1"/>
          </p:nvPr>
        </p:nvSpPr>
        <p:spPr/>
        <p:txBody>
          <a:bodyPr/>
          <a:lstStyle/>
          <a:p>
            <a:r>
              <a:rPr lang="en-AU" dirty="0" smtClean="0"/>
              <a:t>Recognise red flags for child protection and wellbeing concerns.</a:t>
            </a:r>
          </a:p>
          <a:p>
            <a:r>
              <a:rPr lang="en-AU" dirty="0"/>
              <a:t>Know </a:t>
            </a:r>
            <a:r>
              <a:rPr lang="en-AU" dirty="0" smtClean="0"/>
              <a:t>how to </a:t>
            </a:r>
            <a:r>
              <a:rPr lang="en-AU" dirty="0"/>
              <a:t>get </a:t>
            </a:r>
            <a:r>
              <a:rPr lang="en-AU" dirty="0" smtClean="0"/>
              <a:t>help </a:t>
            </a:r>
            <a:r>
              <a:rPr lang="en-AU" dirty="0"/>
              <a:t>for vulnerable families.</a:t>
            </a:r>
          </a:p>
          <a:p>
            <a:r>
              <a:rPr lang="en-AU" dirty="0" smtClean="0"/>
              <a:t>Know how the NSW Health Child Wellbeing Unit can assist you.</a:t>
            </a:r>
          </a:p>
          <a:p>
            <a:r>
              <a:rPr lang="en-AU" dirty="0"/>
              <a:t>Know how and when to make a </a:t>
            </a:r>
            <a:r>
              <a:rPr lang="en-AU" dirty="0" smtClean="0"/>
              <a:t>Mandatory </a:t>
            </a:r>
            <a:r>
              <a:rPr lang="en-AU" dirty="0"/>
              <a:t>R</a:t>
            </a:r>
            <a:r>
              <a:rPr lang="en-AU" dirty="0" smtClean="0"/>
              <a:t>eport – and what to do next.</a:t>
            </a:r>
          </a:p>
        </p:txBody>
      </p:sp>
      <p:sp>
        <p:nvSpPr>
          <p:cNvPr id="4" name="Slide Number Placeholder 3"/>
          <p:cNvSpPr>
            <a:spLocks noGrp="1"/>
          </p:cNvSpPr>
          <p:nvPr>
            <p:ph type="sldNum" sz="quarter" idx="12"/>
          </p:nvPr>
        </p:nvSpPr>
        <p:spPr/>
        <p:txBody>
          <a:bodyPr/>
          <a:lstStyle/>
          <a:p>
            <a:fld id="{D9B0E2F5-DDB5-4634-93F2-347EC034A9D4}" type="slidenum">
              <a:rPr lang="en-AU" smtClean="0"/>
              <a:t>3</a:t>
            </a:fld>
            <a:endParaRPr lang="en-AU"/>
          </a:p>
        </p:txBody>
      </p:sp>
    </p:spTree>
    <p:extLst>
      <p:ext uri="{BB962C8B-B14F-4D97-AF65-F5344CB8AC3E}">
        <p14:creationId xmlns:p14="http://schemas.microsoft.com/office/powerpoint/2010/main" val="14060117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562" y="288213"/>
            <a:ext cx="10515600" cy="1053478"/>
          </a:xfrm>
        </p:spPr>
        <p:txBody>
          <a:bodyPr>
            <a:normAutofit/>
          </a:bodyPr>
          <a:lstStyle/>
          <a:p>
            <a:r>
              <a:rPr lang="en-AU" dirty="0" smtClean="0"/>
              <a:t>Facts and figures</a:t>
            </a:r>
            <a:endParaRPr lang="en-AU" sz="2000" dirty="0">
              <a:solidFill>
                <a:srgbClr val="00B050"/>
              </a:solidFill>
            </a:endParaRPr>
          </a:p>
        </p:txBody>
      </p:sp>
      <p:sp>
        <p:nvSpPr>
          <p:cNvPr id="3" name="Content Placeholder 2"/>
          <p:cNvSpPr>
            <a:spLocks noGrp="1"/>
          </p:cNvSpPr>
          <p:nvPr>
            <p:ph idx="1"/>
          </p:nvPr>
        </p:nvSpPr>
        <p:spPr>
          <a:xfrm>
            <a:off x="812562" y="1545657"/>
            <a:ext cx="10515600" cy="2752937"/>
          </a:xfrm>
        </p:spPr>
        <p:txBody>
          <a:bodyPr>
            <a:noAutofit/>
          </a:bodyPr>
          <a:lstStyle/>
          <a:p>
            <a:r>
              <a:rPr lang="en-AU" dirty="0" smtClean="0"/>
              <a:t>In </a:t>
            </a:r>
            <a:r>
              <a:rPr lang="en-AU" dirty="0"/>
              <a:t>the 10 years to 2013, 83 children from 75 families died at the hands of a family member.</a:t>
            </a:r>
          </a:p>
          <a:p>
            <a:r>
              <a:rPr lang="en-AU" dirty="0"/>
              <a:t>In 17 families, the child had been seen in an </a:t>
            </a:r>
            <a:r>
              <a:rPr lang="en-AU" dirty="0" smtClean="0"/>
              <a:t>Emergency </a:t>
            </a:r>
            <a:r>
              <a:rPr lang="en-AU" dirty="0"/>
              <a:t>D</a:t>
            </a:r>
            <a:r>
              <a:rPr lang="en-AU" dirty="0" smtClean="0"/>
              <a:t>epartment </a:t>
            </a:r>
            <a:r>
              <a:rPr lang="en-AU" dirty="0"/>
              <a:t>in the year before their death.</a:t>
            </a:r>
          </a:p>
          <a:p>
            <a:r>
              <a:rPr lang="en-AU" dirty="0"/>
              <a:t>In many cases, a Mandatory Report had been made</a:t>
            </a:r>
            <a:r>
              <a:rPr lang="en-AU" dirty="0" smtClean="0"/>
              <a:t>.</a:t>
            </a:r>
            <a:endParaRPr lang="en-AU" sz="1400" dirty="0" smtClean="0"/>
          </a:p>
        </p:txBody>
      </p:sp>
      <p:sp>
        <p:nvSpPr>
          <p:cNvPr id="4" name="Slide Number Placeholder 3"/>
          <p:cNvSpPr>
            <a:spLocks noGrp="1"/>
          </p:cNvSpPr>
          <p:nvPr>
            <p:ph type="sldNum" sz="quarter" idx="12"/>
          </p:nvPr>
        </p:nvSpPr>
        <p:spPr/>
        <p:txBody>
          <a:bodyPr/>
          <a:lstStyle/>
          <a:p>
            <a:fld id="{D9B0E2F5-DDB5-4634-93F2-347EC034A9D4}" type="slidenum">
              <a:rPr lang="en-AU" smtClean="0"/>
              <a:t>4</a:t>
            </a:fld>
            <a:endParaRPr lang="en-AU" dirty="0"/>
          </a:p>
        </p:txBody>
      </p:sp>
      <p:sp>
        <p:nvSpPr>
          <p:cNvPr id="5" name="TextBox 4"/>
          <p:cNvSpPr txBox="1"/>
          <p:nvPr/>
        </p:nvSpPr>
        <p:spPr>
          <a:xfrm>
            <a:off x="1747510" y="4298594"/>
            <a:ext cx="8234690" cy="1200329"/>
          </a:xfrm>
          <a:prstGeom prst="rect">
            <a:avLst/>
          </a:prstGeom>
          <a:noFill/>
        </p:spPr>
        <p:txBody>
          <a:bodyPr wrap="none" rtlCol="0">
            <a:spAutoFit/>
          </a:bodyPr>
          <a:lstStyle/>
          <a:p>
            <a:r>
              <a:rPr lang="en-AU" sz="3600" dirty="0"/>
              <a:t>The message is clear </a:t>
            </a:r>
            <a:r>
              <a:rPr lang="en-AU" sz="3600" dirty="0" smtClean="0"/>
              <a:t>message:</a:t>
            </a:r>
          </a:p>
          <a:p>
            <a:r>
              <a:rPr lang="en-AU" sz="3600" dirty="0"/>
              <a:t>M</a:t>
            </a:r>
            <a:r>
              <a:rPr lang="en-AU" sz="3600" dirty="0" smtClean="0"/>
              <a:t>aking </a:t>
            </a:r>
            <a:r>
              <a:rPr lang="en-AU" sz="3600" dirty="0"/>
              <a:t>a Mandatory Report is not enough.</a:t>
            </a:r>
          </a:p>
        </p:txBody>
      </p:sp>
    </p:spTree>
    <p:extLst>
      <p:ext uri="{BB962C8B-B14F-4D97-AF65-F5344CB8AC3E}">
        <p14:creationId xmlns:p14="http://schemas.microsoft.com/office/powerpoint/2010/main" val="26297631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Cases: video 1.</a:t>
            </a:r>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5</a:t>
            </a:fld>
            <a:endParaRPr lang="en-AU"/>
          </a:p>
        </p:txBody>
      </p:sp>
    </p:spTree>
    <p:extLst>
      <p:ext uri="{BB962C8B-B14F-4D97-AF65-F5344CB8AC3E}">
        <p14:creationId xmlns:p14="http://schemas.microsoft.com/office/powerpoint/2010/main" val="40654499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Cases: video 2</a:t>
            </a:r>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6</a:t>
            </a:fld>
            <a:endParaRPr lang="en-AU"/>
          </a:p>
        </p:txBody>
      </p:sp>
    </p:spTree>
    <p:extLst>
      <p:ext uri="{BB962C8B-B14F-4D97-AF65-F5344CB8AC3E}">
        <p14:creationId xmlns:p14="http://schemas.microsoft.com/office/powerpoint/2010/main" val="26979117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Cases: video 3</a:t>
            </a:r>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7</a:t>
            </a:fld>
            <a:endParaRPr lang="en-AU"/>
          </a:p>
        </p:txBody>
      </p:sp>
    </p:spTree>
    <p:extLst>
      <p:ext uri="{BB962C8B-B14F-4D97-AF65-F5344CB8AC3E}">
        <p14:creationId xmlns:p14="http://schemas.microsoft.com/office/powerpoint/2010/main" val="27274141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75257"/>
          </a:xfrm>
        </p:spPr>
        <p:txBody>
          <a:bodyPr/>
          <a:lstStyle/>
          <a:p>
            <a:r>
              <a:rPr lang="en-AU" dirty="0" smtClean="0"/>
              <a:t>Red flags: general</a:t>
            </a:r>
            <a:endParaRPr lang="en-AU" dirty="0"/>
          </a:p>
        </p:txBody>
      </p:sp>
      <p:sp>
        <p:nvSpPr>
          <p:cNvPr id="3" name="Content Placeholder 2"/>
          <p:cNvSpPr>
            <a:spLocks noGrp="1"/>
          </p:cNvSpPr>
          <p:nvPr>
            <p:ph idx="1"/>
          </p:nvPr>
        </p:nvSpPr>
        <p:spPr>
          <a:xfrm>
            <a:off x="838200" y="1825625"/>
            <a:ext cx="10515600" cy="3689350"/>
          </a:xfrm>
        </p:spPr>
        <p:txBody>
          <a:bodyPr>
            <a:normAutofit/>
          </a:bodyPr>
          <a:lstStyle/>
          <a:p>
            <a:r>
              <a:rPr lang="en-AU" dirty="0"/>
              <a:t>delayed presentation</a:t>
            </a:r>
          </a:p>
          <a:p>
            <a:r>
              <a:rPr lang="en-AU" dirty="0"/>
              <a:t>inappropriate behaviour/interactions </a:t>
            </a:r>
            <a:r>
              <a:rPr lang="en-AU" dirty="0" smtClean="0"/>
              <a:t>from the child or carer</a:t>
            </a:r>
            <a:endParaRPr lang="en-AU" dirty="0"/>
          </a:p>
          <a:p>
            <a:r>
              <a:rPr lang="en-AU" dirty="0"/>
              <a:t>inconsistent or implausible history</a:t>
            </a:r>
          </a:p>
          <a:p>
            <a:r>
              <a:rPr lang="en-AU" dirty="0"/>
              <a:t>bruising</a:t>
            </a:r>
          </a:p>
          <a:p>
            <a:r>
              <a:rPr lang="en-AU" dirty="0"/>
              <a:t>frequent presentations</a:t>
            </a:r>
          </a:p>
          <a:p>
            <a:r>
              <a:rPr lang="en-AU" dirty="0"/>
              <a:t>domestic &amp; family violence</a:t>
            </a:r>
          </a:p>
          <a:p>
            <a:r>
              <a:rPr lang="en-AU" dirty="0"/>
              <a:t>multiple concerning presentations in the </a:t>
            </a:r>
            <a:r>
              <a:rPr lang="en-AU" dirty="0" err="1"/>
              <a:t>eMR</a:t>
            </a:r>
            <a:endParaRPr lang="en-AU" dirty="0"/>
          </a:p>
        </p:txBody>
      </p:sp>
      <p:sp>
        <p:nvSpPr>
          <p:cNvPr id="5" name="TextBox 4"/>
          <p:cNvSpPr txBox="1"/>
          <p:nvPr/>
        </p:nvSpPr>
        <p:spPr>
          <a:xfrm>
            <a:off x="7643813" y="5886450"/>
            <a:ext cx="184731" cy="369332"/>
          </a:xfrm>
          <a:prstGeom prst="rect">
            <a:avLst/>
          </a:prstGeom>
          <a:noFill/>
        </p:spPr>
        <p:txBody>
          <a:bodyPr wrap="none" rtlCol="0">
            <a:spAutoFit/>
          </a:bodyPr>
          <a:lstStyle/>
          <a:p>
            <a:endParaRPr lang="en-AU" dirty="0"/>
          </a:p>
        </p:txBody>
      </p:sp>
      <p:sp>
        <p:nvSpPr>
          <p:cNvPr id="6" name="TextBox 5"/>
          <p:cNvSpPr txBox="1"/>
          <p:nvPr/>
        </p:nvSpPr>
        <p:spPr>
          <a:xfrm>
            <a:off x="76200" y="5761152"/>
            <a:ext cx="12020550" cy="954107"/>
          </a:xfrm>
          <a:prstGeom prst="rect">
            <a:avLst/>
          </a:prstGeom>
          <a:noFill/>
        </p:spPr>
        <p:txBody>
          <a:bodyPr wrap="square" rtlCol="0">
            <a:spAutoFit/>
          </a:bodyPr>
          <a:lstStyle/>
          <a:p>
            <a:r>
              <a:rPr lang="en-AU" sz="2800" dirty="0" smtClean="0"/>
              <a:t>Parents who abuse their children </a:t>
            </a:r>
            <a:r>
              <a:rPr lang="en-AU" sz="2800" dirty="0"/>
              <a:t>can appear to be loving and </a:t>
            </a:r>
            <a:r>
              <a:rPr lang="en-AU" sz="2800" dirty="0" smtClean="0"/>
              <a:t>caring – but don’t </a:t>
            </a:r>
            <a:r>
              <a:rPr lang="en-AU" sz="2800" dirty="0"/>
              <a:t>take things at face value.</a:t>
            </a:r>
          </a:p>
        </p:txBody>
      </p:sp>
    </p:spTree>
    <p:extLst>
      <p:ext uri="{BB962C8B-B14F-4D97-AF65-F5344CB8AC3E}">
        <p14:creationId xmlns:p14="http://schemas.microsoft.com/office/powerpoint/2010/main" val="81123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Red flags: neglect</a:t>
            </a:r>
            <a:endParaRPr lang="en-AU" dirty="0"/>
          </a:p>
        </p:txBody>
      </p:sp>
      <p:sp>
        <p:nvSpPr>
          <p:cNvPr id="3" name="Content Placeholder 2"/>
          <p:cNvSpPr>
            <a:spLocks noGrp="1"/>
          </p:cNvSpPr>
          <p:nvPr>
            <p:ph idx="1"/>
          </p:nvPr>
        </p:nvSpPr>
        <p:spPr/>
        <p:txBody>
          <a:bodyPr/>
          <a:lstStyle/>
          <a:p>
            <a:r>
              <a:rPr lang="en-AU" dirty="0" smtClean="0"/>
              <a:t>inadequate or inappropriate provision of food, shelter, clothing, hygiene, or education</a:t>
            </a:r>
            <a:endParaRPr lang="en-AU" dirty="0"/>
          </a:p>
          <a:p>
            <a:r>
              <a:rPr lang="en-AU" dirty="0" smtClean="0"/>
              <a:t>suspicion of drug and alcohol misuse or mental illness affecting the carer’s capacity to parent</a:t>
            </a:r>
          </a:p>
          <a:p>
            <a:r>
              <a:rPr lang="en-AU" dirty="0" smtClean="0"/>
              <a:t>lack of capacity or willingness to provide </a:t>
            </a:r>
            <a:r>
              <a:rPr lang="en-AU" smtClean="0"/>
              <a:t>adequate dental</a:t>
            </a:r>
            <a:r>
              <a:rPr lang="en-AU" dirty="0" smtClean="0"/>
              <a:t>, medical, or mental </a:t>
            </a:r>
            <a:r>
              <a:rPr lang="en-AU" dirty="0"/>
              <a:t>health </a:t>
            </a:r>
            <a:r>
              <a:rPr lang="en-AU" dirty="0" smtClean="0"/>
              <a:t>treatment</a:t>
            </a:r>
          </a:p>
          <a:p>
            <a:r>
              <a:rPr lang="en-AU" dirty="0" smtClean="0"/>
              <a:t>lack of supervision leading to circumstances that create danger for child</a:t>
            </a:r>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9</a:t>
            </a:fld>
            <a:endParaRPr lang="en-AU"/>
          </a:p>
        </p:txBody>
      </p:sp>
    </p:spTree>
    <p:extLst>
      <p:ext uri="{BB962C8B-B14F-4D97-AF65-F5344CB8AC3E}">
        <p14:creationId xmlns:p14="http://schemas.microsoft.com/office/powerpoint/2010/main" val="25477382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15582</TotalTime>
  <Words>3171</Words>
  <Application>Microsoft Office PowerPoint</Application>
  <PresentationFormat>Widescreen</PresentationFormat>
  <Paragraphs>254</Paragraphs>
  <Slides>28</Slides>
  <Notes>28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Calibri Light</vt:lpstr>
      <vt:lpstr>Times New Roman</vt:lpstr>
      <vt:lpstr>Office Theme</vt:lpstr>
      <vt:lpstr>Child protection in the ED: Facilitator’s Version</vt:lpstr>
      <vt:lpstr>Child protection in the ED</vt:lpstr>
      <vt:lpstr>Learning objectives</vt:lpstr>
      <vt:lpstr>Facts and figures</vt:lpstr>
      <vt:lpstr>Cases: video 1.</vt:lpstr>
      <vt:lpstr>Cases: video 2</vt:lpstr>
      <vt:lpstr>Cases: video 3</vt:lpstr>
      <vt:lpstr>Red flags: general</vt:lpstr>
      <vt:lpstr>Red flags: neglect</vt:lpstr>
      <vt:lpstr>Red flags: sexual abuse</vt:lpstr>
      <vt:lpstr>Wrap your head around this:</vt:lpstr>
      <vt:lpstr>The child or young person at risk may not be in your ED </vt:lpstr>
      <vt:lpstr>Assessing the risk of abuse or neglect</vt:lpstr>
      <vt:lpstr>Options: where can you turn for help?</vt:lpstr>
      <vt:lpstr>You are worried about a child’s safety or wellbeing: can you ask the GP for more information?</vt:lpstr>
      <vt:lpstr>Can you ask the family’s GP for more information?  </vt:lpstr>
      <vt:lpstr>When should you make a Mandatory Report?</vt:lpstr>
      <vt:lpstr>How do you make a Mandatory Report?</vt:lpstr>
      <vt:lpstr>What happens after a Mandatory Report?</vt:lpstr>
      <vt:lpstr>Child Wellbeing Units – how can they help?</vt:lpstr>
      <vt:lpstr>Sexual Assault Service – how can they help?</vt:lpstr>
      <vt:lpstr>What next?</vt:lpstr>
      <vt:lpstr>Key elements of a good response to child protection concerns</vt:lpstr>
      <vt:lpstr>Tips for raising child protection and wellbeing concerns with carers</vt:lpstr>
      <vt:lpstr>Explain why you are worried.</vt:lpstr>
      <vt:lpstr>Tips for raising child protection and wellbeing concerns with carers (continued)</vt:lpstr>
      <vt:lpstr>Conclusions: Identify, Consult, Respond</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protection in the ED</dc:title>
  <dc:creator>Kathy Kramer</dc:creator>
  <cp:lastModifiedBy>THOMSON, Jo</cp:lastModifiedBy>
  <cp:revision>143</cp:revision>
  <cp:lastPrinted>2018-09-05T02:43:32Z</cp:lastPrinted>
  <dcterms:created xsi:type="dcterms:W3CDTF">2017-03-02T22:56:35Z</dcterms:created>
  <dcterms:modified xsi:type="dcterms:W3CDTF">2019-07-28T23:47:57Z</dcterms:modified>
</cp:coreProperties>
</file>